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80"/>
  </p:notesMasterIdLst>
  <p:handoutMasterIdLst>
    <p:handoutMasterId r:id="rId81"/>
  </p:handoutMasterIdLst>
  <p:sldIdLst>
    <p:sldId id="626" r:id="rId70"/>
    <p:sldId id="617" r:id="rId71"/>
    <p:sldId id="633" r:id="rId72"/>
    <p:sldId id="635" r:id="rId73"/>
    <p:sldId id="636" r:id="rId74"/>
    <p:sldId id="637" r:id="rId75"/>
    <p:sldId id="634" r:id="rId76"/>
    <p:sldId id="638" r:id="rId77"/>
    <p:sldId id="631" r:id="rId78"/>
    <p:sldId id="625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555B7F5D-F6C9-E148-8E45-3C7DE7C5D030}">
          <p14:sldIdLst/>
        </p14:section>
        <p14:section name="Walk In" id="{BEECCAA9-0D63-4A4C-82E0-0089CB698169}">
          <p14:sldIdLst>
            <p14:sldId id="626"/>
          </p14:sldIdLst>
        </p14:section>
        <p14:section name="Your Presentation" id="{5FB8DEC2-B4C0-C243-8AE0-482D2C317FB1}">
          <p14:sldIdLst>
            <p14:sldId id="617"/>
            <p14:sldId id="633"/>
            <p14:sldId id="635"/>
            <p14:sldId id="636"/>
            <p14:sldId id="637"/>
            <p14:sldId id="634"/>
            <p14:sldId id="638"/>
          </p14:sldIdLst>
        </p14:section>
        <p14:section name="Walk Out" id="{C2D581BB-29FD-B44E-8DFC-CE52921FEDC7}">
          <p14:sldIdLst>
            <p14:sldId id="631"/>
            <p14:sldId id="625"/>
          </p14:sldIdLst>
        </p14:section>
        <p14:section name="2023 UC Template" id="{975C25F5-0810-4D43-BFB3-BED0441625B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F2FF"/>
    <a:srgbClr val="C66C4C"/>
    <a:srgbClr val="C96A4C"/>
    <a:srgbClr val="C3E3F7"/>
    <a:srgbClr val="B65E52"/>
    <a:srgbClr val="DA884F"/>
    <a:srgbClr val="03008E"/>
    <a:srgbClr val="A23D59"/>
    <a:srgbClr val="4B0292"/>
    <a:srgbClr val="571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4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41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theme" Target="theme/theme1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61" Type="http://schemas.openxmlformats.org/officeDocument/2006/relationships/customXml" Target="../customXml/item61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>
            <a:extLst>
              <a:ext uri="{FF2B5EF4-FFF2-40B4-BE49-F238E27FC236}">
                <a16:creationId xmlns:a16="http://schemas.microsoft.com/office/drawing/2014/main" id="{F10F7C2D-D429-4017-18FB-5A017D8AE7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15092" y="131042"/>
            <a:ext cx="2741615" cy="326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E6E15344-848F-198A-E8BC-367E5D545E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99706" y="146786"/>
            <a:ext cx="2741616" cy="31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fld id="{255EAE91-BD21-8F41-97B5-B03585F8CC4E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30E1D69-7B92-A89C-84FE-6912FA75D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15092" y="8685213"/>
            <a:ext cx="2856708" cy="326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685E9B1-7D71-C82B-7C2B-D68DC788F8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856708" cy="31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4A02CDD-B54E-E40B-7C53-C768082D1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6707" y="146786"/>
            <a:ext cx="1142999" cy="3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15092" y="131042"/>
            <a:ext cx="2741615" cy="326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/>
              <a:t>Title of Presentation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9706" y="146786"/>
            <a:ext cx="2741616" cy="31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fld id="{09F4C955-DF3E-2C4B-B53D-421A8AD30720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0999" y="4343400"/>
            <a:ext cx="6095999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15092" y="8685213"/>
            <a:ext cx="2856708" cy="326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856708" cy="31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9E3B92B1-6E9E-C936-1732-FF9E25274A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6707" y="146786"/>
            <a:ext cx="1142999" cy="3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18AE9-2F70-ADF6-06D5-02142D6493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BB03B9-C390-0745-A5DF-0C38FD3C0B23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FCD74-7E3D-20F4-9FE1-BA042A5CAB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ED7ECEF9-0412-B65A-2F72-BB317C88E66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90556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68FBB-0A70-685D-C73F-CE52611DFD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73EBD7E-0277-2548-B67B-28B516B95DDB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AA5E3-427A-0E28-A140-FF86DE22EF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B65DB06B-AC4C-6FB3-2F34-F16CA010AF9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3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0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79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152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2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65370-0DE2-F9DC-BB94-677E2A474B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59CFF-7762-494B-B156-DFBD70BFECF7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5F3C-9590-39EB-7807-124B83FF5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AAECB9E-953F-19CF-48CF-6B1FED945B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33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0AEA9-5E89-E88F-A97B-AA791E771C5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57CF47-A73E-1A42-BBFF-5EA0463450A6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DCA89-FFBD-AE05-EAB9-083E918B03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0E0E7A4C-2049-6578-11B4-D66E8977D4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6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7/10/2023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7/10/2023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7/10/2023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microsoft.com/office/2007/relationships/hdphoto" Target="../media/hdphoto1.wdp"/><Relationship Id="rId15" Type="http://schemas.openxmlformats.org/officeDocument/2006/relationships/image" Target="../media/image20.jpeg"/><Relationship Id="rId10" Type="http://schemas.openxmlformats.org/officeDocument/2006/relationships/image" Target="../media/image15.tiff"/><Relationship Id="rId4" Type="http://schemas.openxmlformats.org/officeDocument/2006/relationships/image" Target="../media/image8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B651C52-D7B7-C7FB-807C-1EB4C1C35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948EB-315E-1345-100E-3557A242E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803" y="2202162"/>
            <a:ext cx="6306352" cy="914400"/>
          </a:xfrm>
        </p:spPr>
        <p:txBody>
          <a:bodyPr/>
          <a:lstStyle/>
          <a:p>
            <a:pPr algn="l"/>
            <a:r>
              <a:rPr lang="en-US" dirty="0"/>
              <a:t>ArcGIS Experience Builder: Building Your First Widget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B9C9C-FA14-6D3A-0934-953137BA0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482" y="3239187"/>
            <a:ext cx="6306353" cy="914400"/>
          </a:xfrm>
        </p:spPr>
        <p:txBody>
          <a:bodyPr/>
          <a:lstStyle/>
          <a:p>
            <a:pPr algn="l"/>
            <a:r>
              <a:rPr lang="en-US" dirty="0"/>
              <a:t>Previn Wong and Alix Vezina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B0B8646-4311-02A1-5C14-557025C7D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4" y="5799396"/>
            <a:ext cx="1798254" cy="55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C 2023">
            <a:extLst>
              <a:ext uri="{FF2B5EF4-FFF2-40B4-BE49-F238E27FC236}">
                <a16:creationId xmlns:a16="http://schemas.microsoft.com/office/drawing/2014/main" id="{495D5EA0-E8D7-58C0-D9B4-F66FD8C89C33}"/>
              </a:ext>
            </a:extLst>
          </p:cNvPr>
          <p:cNvSpPr txBox="1">
            <a:spLocks/>
          </p:cNvSpPr>
          <p:nvPr/>
        </p:nvSpPr>
        <p:spPr bwMode="white">
          <a:xfrm>
            <a:off x="842482" y="5324458"/>
            <a:ext cx="2585786" cy="1501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b="1" i="1" dirty="0">
                <a:solidFill>
                  <a:srgbClr val="C66C4C"/>
                </a:solidFill>
              </a:rPr>
              <a:t>2023 ESRI USER CONFERENCE</a:t>
            </a:r>
          </a:p>
        </p:txBody>
      </p:sp>
    </p:spTree>
    <p:extLst>
      <p:ext uri="{BB962C8B-B14F-4D97-AF65-F5344CB8AC3E}">
        <p14:creationId xmlns:p14="http://schemas.microsoft.com/office/powerpoint/2010/main" val="62422480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C59423-27AA-B66A-C95B-A2281E52AF8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4AF90E03-90B3-8D8D-9536-55232D889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872C59-A18E-2044-6206-6408B3B12EC6}"/>
                </a:ext>
              </a:extLst>
            </p:cNvPr>
            <p:cNvSpPr/>
            <p:nvPr/>
          </p:nvSpPr>
          <p:spPr bwMode="auto">
            <a:xfrm>
              <a:off x="584841" y="996507"/>
              <a:ext cx="11486773" cy="4553510"/>
            </a:xfrm>
            <a:prstGeom prst="ellipse">
              <a:avLst/>
            </a:prstGeom>
            <a:gradFill flip="none" rotWithShape="1">
              <a:gsLst>
                <a:gs pos="40000">
                  <a:srgbClr val="5716BD">
                    <a:alpha val="0"/>
                  </a:srgbClr>
                </a:gs>
                <a:gs pos="9000">
                  <a:srgbClr val="5716BD">
                    <a:alpha val="78037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2F542A0-831C-7FC5-0F97-1D126A86BA61}"/>
              </a:ext>
            </a:extLst>
          </p:cNvPr>
          <p:cNvSpPr/>
          <p:nvPr/>
        </p:nvSpPr>
        <p:spPr>
          <a:xfrm>
            <a:off x="355561" y="6391464"/>
            <a:ext cx="3922586" cy="25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alpha val="39650"/>
                  </a:schemeClr>
                </a:solidFill>
              </a:rPr>
              <a:t>Copyright © 2023 Esri. All rights reserved.</a:t>
            </a:r>
          </a:p>
        </p:txBody>
      </p:sp>
      <p:pic>
        <p:nvPicPr>
          <p:cNvPr id="16" name="Picture 15" descr="large Esri logo with The Science of Where tagline">
            <a:extLst>
              <a:ext uri="{FF2B5EF4-FFF2-40B4-BE49-F238E27FC236}">
                <a16:creationId xmlns:a16="http://schemas.microsoft.com/office/drawing/2014/main" id="{97A1004D-8E84-9C2D-853D-6723F9CE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099" y="2422405"/>
            <a:ext cx="5503801" cy="1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7144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CE0A5-D73E-63DC-A2D1-AC4979BAFF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b="0" dirty="0"/>
              <a:t>Getting started: Experience Builder Developer Edition, React, and Typescript</a:t>
            </a:r>
          </a:p>
          <a:p>
            <a:pPr>
              <a:buClr>
                <a:srgbClr val="00EC86"/>
              </a:buClr>
            </a:pPr>
            <a:r>
              <a:rPr lang="en-US" dirty="0"/>
              <a:t>Type of widget and Lifecycle of a widget</a:t>
            </a:r>
          </a:p>
          <a:p>
            <a:pPr>
              <a:buClr>
                <a:srgbClr val="00EC86"/>
              </a:buClr>
            </a:pPr>
            <a:r>
              <a:rPr lang="en-US" b="0" dirty="0"/>
              <a:t>Demo creating a widget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5717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React, Components, and Typescript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CE0A5-D73E-63DC-A2D1-AC4979BAFF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dirty="0"/>
              <a:t>To build a custom widget, you will need to download ArcGIS Experience Builder Developer Edition and have Node JS installed.</a:t>
            </a:r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React is a </a:t>
            </a:r>
            <a:r>
              <a:rPr lang="en-US" dirty="0" err="1"/>
              <a:t>Javascript</a:t>
            </a:r>
            <a:r>
              <a:rPr lang="en-US" dirty="0"/>
              <a:t> library for building user interfaces and components (buttons, list, panels, popovers,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Experience Builder fully support and integrated with Typescript.  All files are .</a:t>
            </a:r>
            <a:r>
              <a:rPr lang="en-US" dirty="0" err="1"/>
              <a:t>ts</a:t>
            </a:r>
            <a:r>
              <a:rPr lang="en-US" dirty="0"/>
              <a:t> and .</a:t>
            </a:r>
            <a:r>
              <a:rPr lang="en-US" dirty="0" err="1"/>
              <a:t>tsx</a:t>
            </a:r>
            <a:r>
              <a:rPr lang="en-US" dirty="0"/>
              <a:t> and needs to be built into regular .</a:t>
            </a:r>
            <a:r>
              <a:rPr lang="en-US" dirty="0" err="1"/>
              <a:t>js</a:t>
            </a:r>
            <a:r>
              <a:rPr lang="en-US" dirty="0"/>
              <a:t> files.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4286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React, Components, and Typescript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CE0A5-D73E-63DC-A2D1-AC4979BAFF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811FD5A3-AAE5-80AA-2A62-8158C3693717}"/>
              </a:ext>
            </a:extLst>
          </p:cNvPr>
          <p:cNvGrpSpPr/>
          <p:nvPr/>
        </p:nvGrpSpPr>
        <p:grpSpPr>
          <a:xfrm>
            <a:off x="560400" y="4614283"/>
            <a:ext cx="9323705" cy="1571625"/>
            <a:chOff x="880744" y="4456048"/>
            <a:chExt cx="9323705" cy="1571625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431DD8E4-47F4-8E0D-F02D-66B75AC65192}"/>
                </a:ext>
              </a:extLst>
            </p:cNvPr>
            <p:cNvSpPr/>
            <p:nvPr/>
          </p:nvSpPr>
          <p:spPr>
            <a:xfrm>
              <a:off x="893444" y="4468748"/>
              <a:ext cx="9298305" cy="1546225"/>
            </a:xfrm>
            <a:custGeom>
              <a:avLst/>
              <a:gdLst/>
              <a:ahLst/>
              <a:cxnLst/>
              <a:rect l="l" t="t" r="r" b="b"/>
              <a:pathLst>
                <a:path w="9298305" h="1546225">
                  <a:moveTo>
                    <a:pt x="9297924" y="0"/>
                  </a:moveTo>
                  <a:lnTo>
                    <a:pt x="0" y="0"/>
                  </a:lnTo>
                  <a:lnTo>
                    <a:pt x="0" y="1546098"/>
                  </a:lnTo>
                  <a:lnTo>
                    <a:pt x="9297924" y="1546098"/>
                  </a:lnTo>
                  <a:lnTo>
                    <a:pt x="9297924" y="0"/>
                  </a:lnTo>
                  <a:close/>
                </a:path>
              </a:pathLst>
            </a:custGeom>
            <a:solidFill>
              <a:srgbClr val="05E6F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B2D85DE3-2D1D-F8D8-AE52-BCEFD47CD734}"/>
                </a:ext>
              </a:extLst>
            </p:cNvPr>
            <p:cNvSpPr/>
            <p:nvPr/>
          </p:nvSpPr>
          <p:spPr>
            <a:xfrm>
              <a:off x="893444" y="4468748"/>
              <a:ext cx="9298305" cy="1546225"/>
            </a:xfrm>
            <a:custGeom>
              <a:avLst/>
              <a:gdLst/>
              <a:ahLst/>
              <a:cxnLst/>
              <a:rect l="l" t="t" r="r" b="b"/>
              <a:pathLst>
                <a:path w="9298305" h="1546225">
                  <a:moveTo>
                    <a:pt x="0" y="1546098"/>
                  </a:moveTo>
                  <a:lnTo>
                    <a:pt x="9297924" y="1546098"/>
                  </a:lnTo>
                  <a:lnTo>
                    <a:pt x="9297924" y="0"/>
                  </a:lnTo>
                  <a:lnTo>
                    <a:pt x="0" y="0"/>
                  </a:lnTo>
                  <a:lnTo>
                    <a:pt x="0" y="1546098"/>
                  </a:lnTo>
                  <a:close/>
                </a:path>
              </a:pathLst>
            </a:custGeom>
            <a:ln w="25146">
              <a:solidFill>
                <a:srgbClr val="00FFEF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2" name="object 6">
            <a:extLst>
              <a:ext uri="{FF2B5EF4-FFF2-40B4-BE49-F238E27FC236}">
                <a16:creationId xmlns:a16="http://schemas.microsoft.com/office/drawing/2014/main" id="{7C4BD8AC-21A8-551A-607C-DBC7CA0179BB}"/>
              </a:ext>
            </a:extLst>
          </p:cNvPr>
          <p:cNvSpPr txBox="1"/>
          <p:nvPr/>
        </p:nvSpPr>
        <p:spPr>
          <a:xfrm>
            <a:off x="732358" y="4924925"/>
            <a:ext cx="2072639" cy="1051560"/>
          </a:xfrm>
          <a:prstGeom prst="rect">
            <a:avLst/>
          </a:prstGeom>
          <a:solidFill>
            <a:srgbClr val="153E97"/>
          </a:solidFill>
          <a:ln w="25146">
            <a:solidFill>
              <a:srgbClr val="005C91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defTabSz="914400">
              <a:spcBef>
                <a:spcPts val="10"/>
              </a:spcBef>
            </a:pPr>
            <a:endParaRPr sz="25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551180" defTabSz="914400">
              <a:spcBef>
                <a:spcPts val="5"/>
              </a:spcBef>
            </a:pPr>
            <a:r>
              <a:rPr spc="-10" dirty="0">
                <a:solidFill>
                  <a:srgbClr val="FFFFFF"/>
                </a:solidFill>
                <a:cs typeface="Calibri"/>
              </a:rPr>
              <a:t>TypeScript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0779E0B-EACC-C658-48EF-9CA22B8E1F04}"/>
              </a:ext>
            </a:extLst>
          </p:cNvPr>
          <p:cNvSpPr txBox="1"/>
          <p:nvPr/>
        </p:nvSpPr>
        <p:spPr>
          <a:xfrm>
            <a:off x="3018359" y="4924925"/>
            <a:ext cx="2072639" cy="1051560"/>
          </a:xfrm>
          <a:prstGeom prst="rect">
            <a:avLst/>
          </a:prstGeom>
          <a:solidFill>
            <a:srgbClr val="153E97"/>
          </a:solidFill>
          <a:ln w="25146">
            <a:solidFill>
              <a:srgbClr val="005C91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defTabSz="914400">
              <a:spcBef>
                <a:spcPts val="10"/>
              </a:spcBef>
            </a:pPr>
            <a:endParaRPr sz="25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 defTabSz="914400">
              <a:spcBef>
                <a:spcPts val="5"/>
              </a:spcBef>
            </a:pPr>
            <a:r>
              <a:rPr spc="-10" dirty="0">
                <a:solidFill>
                  <a:srgbClr val="FFFFFF"/>
                </a:solidFill>
                <a:cs typeface="Calibri"/>
              </a:rPr>
              <a:t>React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61D3E7B1-70B0-5249-17C5-33977F38ACE1}"/>
              </a:ext>
            </a:extLst>
          </p:cNvPr>
          <p:cNvSpPr txBox="1"/>
          <p:nvPr/>
        </p:nvSpPr>
        <p:spPr>
          <a:xfrm>
            <a:off x="5296739" y="4924925"/>
            <a:ext cx="2072639" cy="1051560"/>
          </a:xfrm>
          <a:prstGeom prst="rect">
            <a:avLst/>
          </a:prstGeom>
          <a:solidFill>
            <a:srgbClr val="153E97"/>
          </a:solidFill>
          <a:ln w="25146">
            <a:solidFill>
              <a:srgbClr val="005C91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defTabSz="914400">
              <a:spcBef>
                <a:spcPts val="10"/>
              </a:spcBef>
            </a:pPr>
            <a:endParaRPr sz="25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algn="ctr" defTabSz="914400">
              <a:spcBef>
                <a:spcPts val="5"/>
              </a:spcBef>
            </a:pPr>
            <a:r>
              <a:rPr spc="-10" dirty="0">
                <a:solidFill>
                  <a:srgbClr val="FFFFFF"/>
                </a:solidFill>
                <a:cs typeface="Calibri"/>
              </a:rPr>
              <a:t>Redux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FAADAD5C-47DC-C391-A0DC-563D539F660F}"/>
              </a:ext>
            </a:extLst>
          </p:cNvPr>
          <p:cNvSpPr txBox="1"/>
          <p:nvPr/>
        </p:nvSpPr>
        <p:spPr>
          <a:xfrm>
            <a:off x="7578928" y="4924925"/>
            <a:ext cx="2072639" cy="1051560"/>
          </a:xfrm>
          <a:prstGeom prst="rect">
            <a:avLst/>
          </a:prstGeom>
          <a:solidFill>
            <a:srgbClr val="153E97"/>
          </a:solidFill>
          <a:ln w="25146">
            <a:solidFill>
              <a:srgbClr val="005C91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defTabSz="914400">
              <a:spcBef>
                <a:spcPts val="10"/>
              </a:spcBef>
            </a:pPr>
            <a:endParaRPr sz="25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06425" defTabSz="914400">
              <a:spcBef>
                <a:spcPts val="5"/>
              </a:spcBef>
            </a:pPr>
            <a:r>
              <a:rPr spc="-10" dirty="0">
                <a:solidFill>
                  <a:srgbClr val="FFFFFF"/>
                </a:solidFill>
                <a:cs typeface="Calibri"/>
              </a:rPr>
              <a:t>Webpack</a:t>
            </a:r>
            <a:endParaRPr>
              <a:solidFill>
                <a:prstClr val="black"/>
              </a:solidFill>
              <a:cs typeface="Calibri"/>
            </a:endParaRPr>
          </a:p>
        </p:txBody>
      </p:sp>
      <p:grpSp>
        <p:nvGrpSpPr>
          <p:cNvPr id="16" name="object 11">
            <a:extLst>
              <a:ext uri="{FF2B5EF4-FFF2-40B4-BE49-F238E27FC236}">
                <a16:creationId xmlns:a16="http://schemas.microsoft.com/office/drawing/2014/main" id="{54049F94-A13B-E7BF-94C4-A9A7F379FE22}"/>
              </a:ext>
            </a:extLst>
          </p:cNvPr>
          <p:cNvGrpSpPr/>
          <p:nvPr/>
        </p:nvGrpSpPr>
        <p:grpSpPr>
          <a:xfrm>
            <a:off x="547446" y="2378702"/>
            <a:ext cx="9323705" cy="2099310"/>
            <a:chOff x="880744" y="2196719"/>
            <a:chExt cx="9323705" cy="2099310"/>
          </a:xfrm>
        </p:grpSpPr>
        <p:sp>
          <p:nvSpPr>
            <p:cNvPr id="17" name="object 12">
              <a:extLst>
                <a:ext uri="{FF2B5EF4-FFF2-40B4-BE49-F238E27FC236}">
                  <a16:creationId xmlns:a16="http://schemas.microsoft.com/office/drawing/2014/main" id="{26BC2E41-4006-B435-15B6-C88CF121C43F}"/>
                </a:ext>
              </a:extLst>
            </p:cNvPr>
            <p:cNvSpPr/>
            <p:nvPr/>
          </p:nvSpPr>
          <p:spPr>
            <a:xfrm>
              <a:off x="893444" y="2209419"/>
              <a:ext cx="9298305" cy="2073910"/>
            </a:xfrm>
            <a:custGeom>
              <a:avLst/>
              <a:gdLst/>
              <a:ahLst/>
              <a:cxnLst/>
              <a:rect l="l" t="t" r="r" b="b"/>
              <a:pathLst>
                <a:path w="9298305" h="2073910">
                  <a:moveTo>
                    <a:pt x="9297924" y="0"/>
                  </a:moveTo>
                  <a:lnTo>
                    <a:pt x="0" y="0"/>
                  </a:lnTo>
                  <a:lnTo>
                    <a:pt x="0" y="2073401"/>
                  </a:lnTo>
                  <a:lnTo>
                    <a:pt x="9297924" y="2073401"/>
                  </a:lnTo>
                  <a:lnTo>
                    <a:pt x="9297924" y="0"/>
                  </a:lnTo>
                  <a:close/>
                </a:path>
              </a:pathLst>
            </a:custGeom>
            <a:solidFill>
              <a:srgbClr val="5724D1">
                <a:alpha val="34901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object 13">
              <a:extLst>
                <a:ext uri="{FF2B5EF4-FFF2-40B4-BE49-F238E27FC236}">
                  <a16:creationId xmlns:a16="http://schemas.microsoft.com/office/drawing/2014/main" id="{A3E4418B-6B3E-8691-046F-78CE2DCECDC7}"/>
                </a:ext>
              </a:extLst>
            </p:cNvPr>
            <p:cNvSpPr/>
            <p:nvPr/>
          </p:nvSpPr>
          <p:spPr>
            <a:xfrm>
              <a:off x="893444" y="2209419"/>
              <a:ext cx="9298305" cy="2073910"/>
            </a:xfrm>
            <a:custGeom>
              <a:avLst/>
              <a:gdLst/>
              <a:ahLst/>
              <a:cxnLst/>
              <a:rect l="l" t="t" r="r" b="b"/>
              <a:pathLst>
                <a:path w="9298305" h="2073910">
                  <a:moveTo>
                    <a:pt x="0" y="2073401"/>
                  </a:moveTo>
                  <a:lnTo>
                    <a:pt x="9297924" y="2073401"/>
                  </a:lnTo>
                  <a:lnTo>
                    <a:pt x="9297924" y="0"/>
                  </a:lnTo>
                  <a:lnTo>
                    <a:pt x="0" y="0"/>
                  </a:lnTo>
                  <a:lnTo>
                    <a:pt x="0" y="2073401"/>
                  </a:lnTo>
                  <a:close/>
                </a:path>
              </a:pathLst>
            </a:custGeom>
            <a:ln w="25146">
              <a:solidFill>
                <a:srgbClr val="D2F1D7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19" name="object 14">
            <a:extLst>
              <a:ext uri="{FF2B5EF4-FFF2-40B4-BE49-F238E27FC236}">
                <a16:creationId xmlns:a16="http://schemas.microsoft.com/office/drawing/2014/main" id="{44B4B8A1-1CA8-73DE-E365-A947DD5B0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827130"/>
              </p:ext>
            </p:extLst>
          </p:nvPr>
        </p:nvGraphicFramePr>
        <p:xfrm>
          <a:off x="830275" y="3007352"/>
          <a:ext cx="8804908" cy="1161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2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41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9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61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Widget</a:t>
                      </a:r>
                      <a:r>
                        <a:rPr sz="16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Manager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D2F1D7"/>
                      </a:solidFill>
                      <a:prstDash val="solid"/>
                    </a:lnL>
                    <a:lnR w="28575">
                      <a:solidFill>
                        <a:srgbClr val="D2F1D7"/>
                      </a:solidFill>
                      <a:prstDash val="solid"/>
                    </a:lnR>
                    <a:lnT w="28575">
                      <a:solidFill>
                        <a:srgbClr val="D2F1D7"/>
                      </a:solidFill>
                      <a:prstDash val="solid"/>
                    </a:lnT>
                    <a:lnB w="28575">
                      <a:solidFill>
                        <a:srgbClr val="D2F1D7"/>
                      </a:solidFill>
                      <a:prstDash val="solid"/>
                    </a:lnB>
                    <a:solidFill>
                      <a:srgbClr val="5EB5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6364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Config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Manager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D2F1D7"/>
                      </a:solidFill>
                      <a:prstDash val="solid"/>
                    </a:lnL>
                    <a:lnR w="28575">
                      <a:solidFill>
                        <a:srgbClr val="D2F1D7"/>
                      </a:solidFill>
                      <a:prstDash val="solid"/>
                    </a:lnR>
                    <a:lnT w="28575">
                      <a:solidFill>
                        <a:srgbClr val="D2F1D7"/>
                      </a:solidFill>
                      <a:prstDash val="solid"/>
                    </a:lnT>
                    <a:lnB w="28575">
                      <a:solidFill>
                        <a:srgbClr val="D2F1D7"/>
                      </a:solidFill>
                      <a:prstDash val="solid"/>
                    </a:lnB>
                    <a:solidFill>
                      <a:srgbClr val="5EB5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29539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DataSource</a:t>
                      </a:r>
                      <a:r>
                        <a:rPr sz="16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Manager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D2F1D7"/>
                      </a:solidFill>
                      <a:prstDash val="solid"/>
                    </a:lnL>
                    <a:lnR w="28575">
                      <a:solidFill>
                        <a:srgbClr val="D2F1D7"/>
                      </a:solidFill>
                      <a:prstDash val="solid"/>
                    </a:lnR>
                    <a:lnT w="28575">
                      <a:solidFill>
                        <a:srgbClr val="D2F1D7"/>
                      </a:solidFill>
                      <a:prstDash val="solid"/>
                    </a:lnT>
                    <a:lnB w="28575">
                      <a:solidFill>
                        <a:srgbClr val="D2F1D7"/>
                      </a:solidFill>
                      <a:prstDash val="solid"/>
                    </a:lnB>
                    <a:solidFill>
                      <a:srgbClr val="5EB5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Extension</a:t>
                      </a:r>
                      <a:r>
                        <a:rPr sz="16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Manager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D2F1D7"/>
                      </a:solidFill>
                      <a:prstDash val="solid"/>
                    </a:lnL>
                    <a:lnR w="28575">
                      <a:solidFill>
                        <a:srgbClr val="D2F1D7"/>
                      </a:solidFill>
                      <a:prstDash val="solid"/>
                    </a:lnR>
                    <a:lnT w="28575">
                      <a:solidFill>
                        <a:srgbClr val="D2F1D7"/>
                      </a:solidFill>
                      <a:prstDash val="solid"/>
                    </a:lnT>
                    <a:lnB w="28575">
                      <a:solidFill>
                        <a:srgbClr val="D2F1D7"/>
                      </a:solidFill>
                      <a:prstDash val="solid"/>
                    </a:lnB>
                    <a:solidFill>
                      <a:srgbClr val="5EB5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450" dirty="0">
                        <a:latin typeface="Times New Roman"/>
                        <a:cs typeface="Times New Roman"/>
                      </a:endParaRPr>
                    </a:p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Message</a:t>
                      </a:r>
                      <a:r>
                        <a:rPr sz="16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Manager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D2F1D7"/>
                      </a:solidFill>
                      <a:prstDash val="solid"/>
                    </a:lnL>
                    <a:lnR w="28575">
                      <a:solidFill>
                        <a:srgbClr val="D2F1D7"/>
                      </a:solidFill>
                      <a:prstDash val="solid"/>
                    </a:lnR>
                    <a:lnT w="28575">
                      <a:solidFill>
                        <a:srgbClr val="D2F1D7"/>
                      </a:solidFill>
                      <a:prstDash val="solid"/>
                    </a:lnT>
                    <a:lnB w="28575">
                      <a:solidFill>
                        <a:srgbClr val="D2F1D7"/>
                      </a:solidFill>
                      <a:prstDash val="solid"/>
                    </a:lnB>
                    <a:solidFill>
                      <a:srgbClr val="5EB5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0" name="object 15">
            <a:extLst>
              <a:ext uri="{FF2B5EF4-FFF2-40B4-BE49-F238E27FC236}">
                <a16:creationId xmlns:a16="http://schemas.microsoft.com/office/drawing/2014/main" id="{1DCDE914-135E-932A-78F1-AD511EA98995}"/>
              </a:ext>
            </a:extLst>
          </p:cNvPr>
          <p:cNvGrpSpPr/>
          <p:nvPr/>
        </p:nvGrpSpPr>
        <p:grpSpPr>
          <a:xfrm>
            <a:off x="560528" y="1698998"/>
            <a:ext cx="9323070" cy="496570"/>
            <a:chOff x="880872" y="1540763"/>
            <a:chExt cx="9323070" cy="496570"/>
          </a:xfrm>
        </p:grpSpPr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DB354DAA-05F7-EDED-012E-4B6996BCF6C0}"/>
                </a:ext>
              </a:extLst>
            </p:cNvPr>
            <p:cNvSpPr/>
            <p:nvPr/>
          </p:nvSpPr>
          <p:spPr>
            <a:xfrm>
              <a:off x="893445" y="1553336"/>
              <a:ext cx="1468120" cy="471170"/>
            </a:xfrm>
            <a:custGeom>
              <a:avLst/>
              <a:gdLst/>
              <a:ahLst/>
              <a:cxnLst/>
              <a:rect l="l" t="t" r="r" b="b"/>
              <a:pathLst>
                <a:path w="1468120" h="471169">
                  <a:moveTo>
                    <a:pt x="1270254" y="0"/>
                  </a:moveTo>
                  <a:lnTo>
                    <a:pt x="35852" y="0"/>
                  </a:lnTo>
                  <a:lnTo>
                    <a:pt x="21897" y="2250"/>
                  </a:lnTo>
                  <a:lnTo>
                    <a:pt x="10501" y="8382"/>
                  </a:lnTo>
                  <a:lnTo>
                    <a:pt x="2817" y="17466"/>
                  </a:lnTo>
                  <a:lnTo>
                    <a:pt x="0" y="28575"/>
                  </a:lnTo>
                  <a:lnTo>
                    <a:pt x="0" y="442340"/>
                  </a:lnTo>
                  <a:lnTo>
                    <a:pt x="2817" y="453449"/>
                  </a:lnTo>
                  <a:lnTo>
                    <a:pt x="10501" y="462533"/>
                  </a:lnTo>
                  <a:lnTo>
                    <a:pt x="21897" y="468665"/>
                  </a:lnTo>
                  <a:lnTo>
                    <a:pt x="35852" y="470915"/>
                  </a:lnTo>
                  <a:lnTo>
                    <a:pt x="1270254" y="470915"/>
                  </a:lnTo>
                  <a:lnTo>
                    <a:pt x="1284154" y="468665"/>
                  </a:lnTo>
                  <a:lnTo>
                    <a:pt x="1295542" y="462533"/>
                  </a:lnTo>
                  <a:lnTo>
                    <a:pt x="1303240" y="453449"/>
                  </a:lnTo>
                  <a:lnTo>
                    <a:pt x="1306068" y="442340"/>
                  </a:lnTo>
                  <a:lnTo>
                    <a:pt x="1306068" y="370586"/>
                  </a:lnTo>
                  <a:lnTo>
                    <a:pt x="1357103" y="364034"/>
                  </a:lnTo>
                  <a:lnTo>
                    <a:pt x="1401446" y="345791"/>
                  </a:lnTo>
                  <a:lnTo>
                    <a:pt x="1436424" y="317971"/>
                  </a:lnTo>
                  <a:lnTo>
                    <a:pt x="1459370" y="282689"/>
                  </a:lnTo>
                  <a:lnTo>
                    <a:pt x="1467612" y="242062"/>
                  </a:lnTo>
                  <a:lnTo>
                    <a:pt x="1459370" y="201434"/>
                  </a:lnTo>
                  <a:lnTo>
                    <a:pt x="1436424" y="166152"/>
                  </a:lnTo>
                  <a:lnTo>
                    <a:pt x="1401446" y="138332"/>
                  </a:lnTo>
                  <a:lnTo>
                    <a:pt x="1357103" y="120089"/>
                  </a:lnTo>
                  <a:lnTo>
                    <a:pt x="1306068" y="113537"/>
                  </a:lnTo>
                  <a:lnTo>
                    <a:pt x="1306068" y="28575"/>
                  </a:lnTo>
                  <a:lnTo>
                    <a:pt x="1303240" y="17466"/>
                  </a:lnTo>
                  <a:lnTo>
                    <a:pt x="1295542" y="8382"/>
                  </a:lnTo>
                  <a:lnTo>
                    <a:pt x="1284154" y="2250"/>
                  </a:lnTo>
                  <a:lnTo>
                    <a:pt x="1270254" y="0"/>
                  </a:lnTo>
                  <a:close/>
                </a:path>
              </a:pathLst>
            </a:custGeom>
            <a:solidFill>
              <a:srgbClr val="69C9F9">
                <a:alpha val="47842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2" name="object 17">
              <a:extLst>
                <a:ext uri="{FF2B5EF4-FFF2-40B4-BE49-F238E27FC236}">
                  <a16:creationId xmlns:a16="http://schemas.microsoft.com/office/drawing/2014/main" id="{75BC41CD-4634-C9A6-D601-FDFEB1FD6E18}"/>
                </a:ext>
              </a:extLst>
            </p:cNvPr>
            <p:cNvSpPr/>
            <p:nvPr/>
          </p:nvSpPr>
          <p:spPr>
            <a:xfrm>
              <a:off x="893445" y="1553336"/>
              <a:ext cx="1468120" cy="471170"/>
            </a:xfrm>
            <a:custGeom>
              <a:avLst/>
              <a:gdLst/>
              <a:ahLst/>
              <a:cxnLst/>
              <a:rect l="l" t="t" r="r" b="b"/>
              <a:pathLst>
                <a:path w="1468120" h="471169">
                  <a:moveTo>
                    <a:pt x="35852" y="0"/>
                  </a:moveTo>
                  <a:lnTo>
                    <a:pt x="1270254" y="0"/>
                  </a:lnTo>
                  <a:lnTo>
                    <a:pt x="1284154" y="2250"/>
                  </a:lnTo>
                  <a:lnTo>
                    <a:pt x="1295542" y="8382"/>
                  </a:lnTo>
                  <a:lnTo>
                    <a:pt x="1303240" y="17466"/>
                  </a:lnTo>
                  <a:lnTo>
                    <a:pt x="1306068" y="28575"/>
                  </a:lnTo>
                  <a:lnTo>
                    <a:pt x="1306068" y="113537"/>
                  </a:lnTo>
                  <a:lnTo>
                    <a:pt x="1357103" y="120089"/>
                  </a:lnTo>
                  <a:lnTo>
                    <a:pt x="1401446" y="138332"/>
                  </a:lnTo>
                  <a:lnTo>
                    <a:pt x="1436424" y="166152"/>
                  </a:lnTo>
                  <a:lnTo>
                    <a:pt x="1459370" y="201434"/>
                  </a:lnTo>
                  <a:lnTo>
                    <a:pt x="1467612" y="242062"/>
                  </a:lnTo>
                  <a:lnTo>
                    <a:pt x="1459370" y="282689"/>
                  </a:lnTo>
                  <a:lnTo>
                    <a:pt x="1436424" y="317971"/>
                  </a:lnTo>
                  <a:lnTo>
                    <a:pt x="1401446" y="345791"/>
                  </a:lnTo>
                  <a:lnTo>
                    <a:pt x="1357103" y="364034"/>
                  </a:lnTo>
                  <a:lnTo>
                    <a:pt x="1306068" y="370586"/>
                  </a:lnTo>
                  <a:lnTo>
                    <a:pt x="1306068" y="442340"/>
                  </a:lnTo>
                  <a:lnTo>
                    <a:pt x="1303240" y="453449"/>
                  </a:lnTo>
                  <a:lnTo>
                    <a:pt x="1295542" y="462533"/>
                  </a:lnTo>
                  <a:lnTo>
                    <a:pt x="1284154" y="468665"/>
                  </a:lnTo>
                  <a:lnTo>
                    <a:pt x="1270254" y="470915"/>
                  </a:lnTo>
                  <a:lnTo>
                    <a:pt x="35852" y="470915"/>
                  </a:lnTo>
                  <a:lnTo>
                    <a:pt x="21897" y="468665"/>
                  </a:lnTo>
                  <a:lnTo>
                    <a:pt x="10501" y="462533"/>
                  </a:lnTo>
                  <a:lnTo>
                    <a:pt x="2817" y="453449"/>
                  </a:lnTo>
                  <a:lnTo>
                    <a:pt x="0" y="442340"/>
                  </a:lnTo>
                  <a:lnTo>
                    <a:pt x="0" y="28575"/>
                  </a:lnTo>
                  <a:lnTo>
                    <a:pt x="2817" y="17466"/>
                  </a:lnTo>
                  <a:lnTo>
                    <a:pt x="10501" y="8382"/>
                  </a:lnTo>
                  <a:lnTo>
                    <a:pt x="21897" y="2250"/>
                  </a:lnTo>
                  <a:lnTo>
                    <a:pt x="35852" y="0"/>
                  </a:lnTo>
                  <a:close/>
                </a:path>
              </a:pathLst>
            </a:custGeom>
            <a:ln w="25146">
              <a:solidFill>
                <a:srgbClr val="69C9F9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F6CBA03E-5F18-7F5B-87F2-3D4F0E8F1C19}"/>
                </a:ext>
              </a:extLst>
            </p:cNvPr>
            <p:cNvSpPr/>
            <p:nvPr/>
          </p:nvSpPr>
          <p:spPr>
            <a:xfrm>
              <a:off x="2245233" y="1553336"/>
              <a:ext cx="2536190" cy="471170"/>
            </a:xfrm>
            <a:custGeom>
              <a:avLst/>
              <a:gdLst/>
              <a:ahLst/>
              <a:cxnLst/>
              <a:rect l="l" t="t" r="r" b="b"/>
              <a:pathLst>
                <a:path w="2536190" h="471169">
                  <a:moveTo>
                    <a:pt x="2500122" y="0"/>
                  </a:moveTo>
                  <a:lnTo>
                    <a:pt x="35814" y="0"/>
                  </a:lnTo>
                  <a:lnTo>
                    <a:pt x="21859" y="2250"/>
                  </a:lnTo>
                  <a:lnTo>
                    <a:pt x="10477" y="8382"/>
                  </a:lnTo>
                  <a:lnTo>
                    <a:pt x="2809" y="17466"/>
                  </a:lnTo>
                  <a:lnTo>
                    <a:pt x="0" y="28575"/>
                  </a:lnTo>
                  <a:lnTo>
                    <a:pt x="0" y="56387"/>
                  </a:lnTo>
                  <a:lnTo>
                    <a:pt x="2667" y="56641"/>
                  </a:lnTo>
                  <a:lnTo>
                    <a:pt x="52533" y="69667"/>
                  </a:lnTo>
                  <a:lnTo>
                    <a:pt x="96632" y="90950"/>
                  </a:lnTo>
                  <a:lnTo>
                    <a:pt x="133492" y="119332"/>
                  </a:lnTo>
                  <a:lnTo>
                    <a:pt x="161642" y="153651"/>
                  </a:lnTo>
                  <a:lnTo>
                    <a:pt x="179611" y="192746"/>
                  </a:lnTo>
                  <a:lnTo>
                    <a:pt x="185928" y="235458"/>
                  </a:lnTo>
                  <a:lnTo>
                    <a:pt x="179611" y="278169"/>
                  </a:lnTo>
                  <a:lnTo>
                    <a:pt x="161642" y="317264"/>
                  </a:lnTo>
                  <a:lnTo>
                    <a:pt x="133492" y="351583"/>
                  </a:lnTo>
                  <a:lnTo>
                    <a:pt x="96632" y="379965"/>
                  </a:lnTo>
                  <a:lnTo>
                    <a:pt x="52533" y="401248"/>
                  </a:lnTo>
                  <a:lnTo>
                    <a:pt x="2667" y="414274"/>
                  </a:lnTo>
                  <a:lnTo>
                    <a:pt x="0" y="414527"/>
                  </a:lnTo>
                  <a:lnTo>
                    <a:pt x="0" y="442340"/>
                  </a:lnTo>
                  <a:lnTo>
                    <a:pt x="2809" y="453449"/>
                  </a:lnTo>
                  <a:lnTo>
                    <a:pt x="10477" y="462533"/>
                  </a:lnTo>
                  <a:lnTo>
                    <a:pt x="21859" y="468665"/>
                  </a:lnTo>
                  <a:lnTo>
                    <a:pt x="35814" y="470915"/>
                  </a:lnTo>
                  <a:lnTo>
                    <a:pt x="2500122" y="470915"/>
                  </a:lnTo>
                  <a:lnTo>
                    <a:pt x="2514076" y="468665"/>
                  </a:lnTo>
                  <a:lnTo>
                    <a:pt x="2525458" y="462533"/>
                  </a:lnTo>
                  <a:lnTo>
                    <a:pt x="2533126" y="453449"/>
                  </a:lnTo>
                  <a:lnTo>
                    <a:pt x="2535936" y="442340"/>
                  </a:lnTo>
                  <a:lnTo>
                    <a:pt x="2535936" y="427227"/>
                  </a:lnTo>
                  <a:lnTo>
                    <a:pt x="2482147" y="422298"/>
                  </a:lnTo>
                  <a:lnTo>
                    <a:pt x="2432757" y="408255"/>
                  </a:lnTo>
                  <a:lnTo>
                    <a:pt x="2389178" y="386219"/>
                  </a:lnTo>
                  <a:lnTo>
                    <a:pt x="2352824" y="357310"/>
                  </a:lnTo>
                  <a:lnTo>
                    <a:pt x="2325108" y="322647"/>
                  </a:lnTo>
                  <a:lnTo>
                    <a:pt x="2307442" y="283349"/>
                  </a:lnTo>
                  <a:lnTo>
                    <a:pt x="2301240" y="240537"/>
                  </a:lnTo>
                  <a:lnTo>
                    <a:pt x="2307442" y="197766"/>
                  </a:lnTo>
                  <a:lnTo>
                    <a:pt x="2325108" y="158484"/>
                  </a:lnTo>
                  <a:lnTo>
                    <a:pt x="2352824" y="123818"/>
                  </a:lnTo>
                  <a:lnTo>
                    <a:pt x="2389178" y="94896"/>
                  </a:lnTo>
                  <a:lnTo>
                    <a:pt x="2432757" y="72842"/>
                  </a:lnTo>
                  <a:lnTo>
                    <a:pt x="2482147" y="58784"/>
                  </a:lnTo>
                  <a:lnTo>
                    <a:pt x="2535936" y="53848"/>
                  </a:lnTo>
                  <a:lnTo>
                    <a:pt x="2535936" y="28575"/>
                  </a:lnTo>
                  <a:lnTo>
                    <a:pt x="2533126" y="17466"/>
                  </a:lnTo>
                  <a:lnTo>
                    <a:pt x="2525458" y="8382"/>
                  </a:lnTo>
                  <a:lnTo>
                    <a:pt x="2514076" y="2250"/>
                  </a:lnTo>
                  <a:lnTo>
                    <a:pt x="2500122" y="0"/>
                  </a:lnTo>
                  <a:close/>
                </a:path>
              </a:pathLst>
            </a:custGeom>
            <a:solidFill>
              <a:srgbClr val="69C9F9">
                <a:alpha val="47842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4" name="object 19">
              <a:extLst>
                <a:ext uri="{FF2B5EF4-FFF2-40B4-BE49-F238E27FC236}">
                  <a16:creationId xmlns:a16="http://schemas.microsoft.com/office/drawing/2014/main" id="{FA6854D4-0424-2721-A9B2-40530B31CA5D}"/>
                </a:ext>
              </a:extLst>
            </p:cNvPr>
            <p:cNvSpPr/>
            <p:nvPr/>
          </p:nvSpPr>
          <p:spPr>
            <a:xfrm>
              <a:off x="2245233" y="1553336"/>
              <a:ext cx="2536190" cy="471170"/>
            </a:xfrm>
            <a:custGeom>
              <a:avLst/>
              <a:gdLst/>
              <a:ahLst/>
              <a:cxnLst/>
              <a:rect l="l" t="t" r="r" b="b"/>
              <a:pathLst>
                <a:path w="2536190" h="471169">
                  <a:moveTo>
                    <a:pt x="35814" y="0"/>
                  </a:moveTo>
                  <a:lnTo>
                    <a:pt x="2500122" y="0"/>
                  </a:lnTo>
                  <a:lnTo>
                    <a:pt x="2514076" y="2250"/>
                  </a:lnTo>
                  <a:lnTo>
                    <a:pt x="2525458" y="8382"/>
                  </a:lnTo>
                  <a:lnTo>
                    <a:pt x="2533126" y="17466"/>
                  </a:lnTo>
                  <a:lnTo>
                    <a:pt x="2535936" y="28575"/>
                  </a:lnTo>
                  <a:lnTo>
                    <a:pt x="2535936" y="53848"/>
                  </a:lnTo>
                  <a:lnTo>
                    <a:pt x="2482147" y="58784"/>
                  </a:lnTo>
                  <a:lnTo>
                    <a:pt x="2432757" y="72842"/>
                  </a:lnTo>
                  <a:lnTo>
                    <a:pt x="2389178" y="94896"/>
                  </a:lnTo>
                  <a:lnTo>
                    <a:pt x="2352824" y="123818"/>
                  </a:lnTo>
                  <a:lnTo>
                    <a:pt x="2325108" y="158484"/>
                  </a:lnTo>
                  <a:lnTo>
                    <a:pt x="2307442" y="197766"/>
                  </a:lnTo>
                  <a:lnTo>
                    <a:pt x="2301240" y="240537"/>
                  </a:lnTo>
                  <a:lnTo>
                    <a:pt x="2307442" y="283349"/>
                  </a:lnTo>
                  <a:lnTo>
                    <a:pt x="2325108" y="322647"/>
                  </a:lnTo>
                  <a:lnTo>
                    <a:pt x="2352824" y="357310"/>
                  </a:lnTo>
                  <a:lnTo>
                    <a:pt x="2389178" y="386219"/>
                  </a:lnTo>
                  <a:lnTo>
                    <a:pt x="2432757" y="408255"/>
                  </a:lnTo>
                  <a:lnTo>
                    <a:pt x="2482147" y="422298"/>
                  </a:lnTo>
                  <a:lnTo>
                    <a:pt x="2535936" y="427227"/>
                  </a:lnTo>
                  <a:lnTo>
                    <a:pt x="2535936" y="442340"/>
                  </a:lnTo>
                  <a:lnTo>
                    <a:pt x="2533126" y="453449"/>
                  </a:lnTo>
                  <a:lnTo>
                    <a:pt x="2525458" y="462533"/>
                  </a:lnTo>
                  <a:lnTo>
                    <a:pt x="2514076" y="468665"/>
                  </a:lnTo>
                  <a:lnTo>
                    <a:pt x="2500122" y="470915"/>
                  </a:lnTo>
                  <a:lnTo>
                    <a:pt x="35814" y="470915"/>
                  </a:lnTo>
                  <a:lnTo>
                    <a:pt x="21859" y="468665"/>
                  </a:lnTo>
                  <a:lnTo>
                    <a:pt x="10477" y="462533"/>
                  </a:lnTo>
                  <a:lnTo>
                    <a:pt x="2809" y="453449"/>
                  </a:lnTo>
                  <a:lnTo>
                    <a:pt x="0" y="442340"/>
                  </a:lnTo>
                  <a:lnTo>
                    <a:pt x="0" y="414527"/>
                  </a:lnTo>
                  <a:lnTo>
                    <a:pt x="2667" y="414274"/>
                  </a:lnTo>
                  <a:lnTo>
                    <a:pt x="52533" y="401248"/>
                  </a:lnTo>
                  <a:lnTo>
                    <a:pt x="96632" y="379965"/>
                  </a:lnTo>
                  <a:lnTo>
                    <a:pt x="133492" y="351583"/>
                  </a:lnTo>
                  <a:lnTo>
                    <a:pt x="161642" y="317264"/>
                  </a:lnTo>
                  <a:lnTo>
                    <a:pt x="179611" y="278169"/>
                  </a:lnTo>
                  <a:lnTo>
                    <a:pt x="185928" y="235458"/>
                  </a:lnTo>
                  <a:lnTo>
                    <a:pt x="179611" y="192746"/>
                  </a:lnTo>
                  <a:lnTo>
                    <a:pt x="161642" y="153651"/>
                  </a:lnTo>
                  <a:lnTo>
                    <a:pt x="133492" y="119332"/>
                  </a:lnTo>
                  <a:lnTo>
                    <a:pt x="96632" y="90950"/>
                  </a:lnTo>
                  <a:lnTo>
                    <a:pt x="52533" y="69667"/>
                  </a:lnTo>
                  <a:lnTo>
                    <a:pt x="2667" y="56641"/>
                  </a:lnTo>
                  <a:lnTo>
                    <a:pt x="0" y="56387"/>
                  </a:lnTo>
                  <a:lnTo>
                    <a:pt x="0" y="28575"/>
                  </a:lnTo>
                  <a:lnTo>
                    <a:pt x="2809" y="17466"/>
                  </a:lnTo>
                  <a:lnTo>
                    <a:pt x="10477" y="8382"/>
                  </a:lnTo>
                  <a:lnTo>
                    <a:pt x="21859" y="2250"/>
                  </a:lnTo>
                  <a:lnTo>
                    <a:pt x="35814" y="0"/>
                  </a:lnTo>
                  <a:close/>
                </a:path>
              </a:pathLst>
            </a:custGeom>
            <a:ln w="25146">
              <a:solidFill>
                <a:srgbClr val="69C9F9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56157430-26B7-9A8C-E6CC-36EE79616BE0}"/>
                </a:ext>
              </a:extLst>
            </p:cNvPr>
            <p:cNvSpPr/>
            <p:nvPr/>
          </p:nvSpPr>
          <p:spPr>
            <a:xfrm>
              <a:off x="4595241" y="1553336"/>
              <a:ext cx="3587115" cy="471170"/>
            </a:xfrm>
            <a:custGeom>
              <a:avLst/>
              <a:gdLst/>
              <a:ahLst/>
              <a:cxnLst/>
              <a:rect l="l" t="t" r="r" b="b"/>
              <a:pathLst>
                <a:path w="3587115" h="471169">
                  <a:moveTo>
                    <a:pt x="3359277" y="0"/>
                  </a:moveTo>
                  <a:lnTo>
                    <a:pt x="268478" y="0"/>
                  </a:lnTo>
                  <a:lnTo>
                    <a:pt x="254523" y="2250"/>
                  </a:lnTo>
                  <a:lnTo>
                    <a:pt x="243141" y="8382"/>
                  </a:lnTo>
                  <a:lnTo>
                    <a:pt x="235473" y="17466"/>
                  </a:lnTo>
                  <a:lnTo>
                    <a:pt x="232663" y="28575"/>
                  </a:lnTo>
                  <a:lnTo>
                    <a:pt x="232663" y="133350"/>
                  </a:lnTo>
                  <a:lnTo>
                    <a:pt x="219963" y="126618"/>
                  </a:lnTo>
                  <a:lnTo>
                    <a:pt x="205426" y="122392"/>
                  </a:lnTo>
                  <a:lnTo>
                    <a:pt x="190246" y="119284"/>
                  </a:lnTo>
                  <a:lnTo>
                    <a:pt x="174494" y="117367"/>
                  </a:lnTo>
                  <a:lnTo>
                    <a:pt x="158242" y="116712"/>
                  </a:lnTo>
                  <a:lnTo>
                    <a:pt x="108232" y="123133"/>
                  </a:lnTo>
                  <a:lnTo>
                    <a:pt x="64794" y="141007"/>
                  </a:lnTo>
                  <a:lnTo>
                    <a:pt x="30536" y="168257"/>
                  </a:lnTo>
                  <a:lnTo>
                    <a:pt x="8069" y="202804"/>
                  </a:lnTo>
                  <a:lnTo>
                    <a:pt x="0" y="242570"/>
                  </a:lnTo>
                  <a:lnTo>
                    <a:pt x="8069" y="282397"/>
                  </a:lnTo>
                  <a:lnTo>
                    <a:pt x="30536" y="316981"/>
                  </a:lnTo>
                  <a:lnTo>
                    <a:pt x="64794" y="344251"/>
                  </a:lnTo>
                  <a:lnTo>
                    <a:pt x="108232" y="362132"/>
                  </a:lnTo>
                  <a:lnTo>
                    <a:pt x="158242" y="368553"/>
                  </a:lnTo>
                  <a:lnTo>
                    <a:pt x="174494" y="367899"/>
                  </a:lnTo>
                  <a:lnTo>
                    <a:pt x="190246" y="365982"/>
                  </a:lnTo>
                  <a:lnTo>
                    <a:pt x="205426" y="362874"/>
                  </a:lnTo>
                  <a:lnTo>
                    <a:pt x="219963" y="358648"/>
                  </a:lnTo>
                  <a:lnTo>
                    <a:pt x="232663" y="351789"/>
                  </a:lnTo>
                  <a:lnTo>
                    <a:pt x="232663" y="442340"/>
                  </a:lnTo>
                  <a:lnTo>
                    <a:pt x="235473" y="453449"/>
                  </a:lnTo>
                  <a:lnTo>
                    <a:pt x="243141" y="462533"/>
                  </a:lnTo>
                  <a:lnTo>
                    <a:pt x="254523" y="468665"/>
                  </a:lnTo>
                  <a:lnTo>
                    <a:pt x="268478" y="470915"/>
                  </a:lnTo>
                  <a:lnTo>
                    <a:pt x="3359277" y="470915"/>
                  </a:lnTo>
                  <a:lnTo>
                    <a:pt x="3373231" y="468665"/>
                  </a:lnTo>
                  <a:lnTo>
                    <a:pt x="3384613" y="462533"/>
                  </a:lnTo>
                  <a:lnTo>
                    <a:pt x="3392281" y="453449"/>
                  </a:lnTo>
                  <a:lnTo>
                    <a:pt x="3395091" y="442340"/>
                  </a:lnTo>
                  <a:lnTo>
                    <a:pt x="3395091" y="387858"/>
                  </a:lnTo>
                  <a:lnTo>
                    <a:pt x="3446019" y="382416"/>
                  </a:lnTo>
                  <a:lnTo>
                    <a:pt x="3491794" y="367058"/>
                  </a:lnTo>
                  <a:lnTo>
                    <a:pt x="3530584" y="343233"/>
                  </a:lnTo>
                  <a:lnTo>
                    <a:pt x="3560557" y="312391"/>
                  </a:lnTo>
                  <a:lnTo>
                    <a:pt x="3579884" y="275983"/>
                  </a:lnTo>
                  <a:lnTo>
                    <a:pt x="3586734" y="235458"/>
                  </a:lnTo>
                  <a:lnTo>
                    <a:pt x="3579884" y="194932"/>
                  </a:lnTo>
                  <a:lnTo>
                    <a:pt x="3560557" y="158524"/>
                  </a:lnTo>
                  <a:lnTo>
                    <a:pt x="3530584" y="127682"/>
                  </a:lnTo>
                  <a:lnTo>
                    <a:pt x="3491794" y="103857"/>
                  </a:lnTo>
                  <a:lnTo>
                    <a:pt x="3446019" y="88499"/>
                  </a:lnTo>
                  <a:lnTo>
                    <a:pt x="3395091" y="83058"/>
                  </a:lnTo>
                  <a:lnTo>
                    <a:pt x="3395091" y="28575"/>
                  </a:lnTo>
                  <a:lnTo>
                    <a:pt x="3392281" y="17466"/>
                  </a:lnTo>
                  <a:lnTo>
                    <a:pt x="3384613" y="8382"/>
                  </a:lnTo>
                  <a:lnTo>
                    <a:pt x="3373231" y="2250"/>
                  </a:lnTo>
                  <a:lnTo>
                    <a:pt x="3359277" y="0"/>
                  </a:lnTo>
                  <a:close/>
                </a:path>
              </a:pathLst>
            </a:custGeom>
            <a:solidFill>
              <a:srgbClr val="69C9F9">
                <a:alpha val="47842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5A124ECD-6ABB-CC96-2F8E-DEBFB011158C}"/>
                </a:ext>
              </a:extLst>
            </p:cNvPr>
            <p:cNvSpPr/>
            <p:nvPr/>
          </p:nvSpPr>
          <p:spPr>
            <a:xfrm>
              <a:off x="4595241" y="1553336"/>
              <a:ext cx="3587115" cy="471170"/>
            </a:xfrm>
            <a:custGeom>
              <a:avLst/>
              <a:gdLst/>
              <a:ahLst/>
              <a:cxnLst/>
              <a:rect l="l" t="t" r="r" b="b"/>
              <a:pathLst>
                <a:path w="3587115" h="471169">
                  <a:moveTo>
                    <a:pt x="268478" y="0"/>
                  </a:moveTo>
                  <a:lnTo>
                    <a:pt x="3359277" y="0"/>
                  </a:lnTo>
                  <a:lnTo>
                    <a:pt x="3373231" y="2250"/>
                  </a:lnTo>
                  <a:lnTo>
                    <a:pt x="3384613" y="8382"/>
                  </a:lnTo>
                  <a:lnTo>
                    <a:pt x="3392281" y="17466"/>
                  </a:lnTo>
                  <a:lnTo>
                    <a:pt x="3395091" y="28575"/>
                  </a:lnTo>
                  <a:lnTo>
                    <a:pt x="3395091" y="83058"/>
                  </a:lnTo>
                  <a:lnTo>
                    <a:pt x="3446019" y="88499"/>
                  </a:lnTo>
                  <a:lnTo>
                    <a:pt x="3491794" y="103857"/>
                  </a:lnTo>
                  <a:lnTo>
                    <a:pt x="3530584" y="127682"/>
                  </a:lnTo>
                  <a:lnTo>
                    <a:pt x="3560557" y="158524"/>
                  </a:lnTo>
                  <a:lnTo>
                    <a:pt x="3579884" y="194932"/>
                  </a:lnTo>
                  <a:lnTo>
                    <a:pt x="3586734" y="235458"/>
                  </a:lnTo>
                  <a:lnTo>
                    <a:pt x="3579884" y="275983"/>
                  </a:lnTo>
                  <a:lnTo>
                    <a:pt x="3560557" y="312391"/>
                  </a:lnTo>
                  <a:lnTo>
                    <a:pt x="3530584" y="343233"/>
                  </a:lnTo>
                  <a:lnTo>
                    <a:pt x="3491794" y="367058"/>
                  </a:lnTo>
                  <a:lnTo>
                    <a:pt x="3446019" y="382416"/>
                  </a:lnTo>
                  <a:lnTo>
                    <a:pt x="3395091" y="387858"/>
                  </a:lnTo>
                  <a:lnTo>
                    <a:pt x="3395091" y="442340"/>
                  </a:lnTo>
                  <a:lnTo>
                    <a:pt x="3392281" y="453449"/>
                  </a:lnTo>
                  <a:lnTo>
                    <a:pt x="3384613" y="462533"/>
                  </a:lnTo>
                  <a:lnTo>
                    <a:pt x="3373231" y="468665"/>
                  </a:lnTo>
                  <a:lnTo>
                    <a:pt x="3359277" y="470915"/>
                  </a:lnTo>
                  <a:lnTo>
                    <a:pt x="268478" y="470915"/>
                  </a:lnTo>
                  <a:lnTo>
                    <a:pt x="254523" y="468665"/>
                  </a:lnTo>
                  <a:lnTo>
                    <a:pt x="243141" y="462533"/>
                  </a:lnTo>
                  <a:lnTo>
                    <a:pt x="235473" y="453449"/>
                  </a:lnTo>
                  <a:lnTo>
                    <a:pt x="232663" y="442340"/>
                  </a:lnTo>
                  <a:lnTo>
                    <a:pt x="232663" y="351789"/>
                  </a:lnTo>
                  <a:lnTo>
                    <a:pt x="219963" y="358648"/>
                  </a:lnTo>
                  <a:lnTo>
                    <a:pt x="205426" y="362874"/>
                  </a:lnTo>
                  <a:lnTo>
                    <a:pt x="190246" y="365982"/>
                  </a:lnTo>
                  <a:lnTo>
                    <a:pt x="174494" y="367899"/>
                  </a:lnTo>
                  <a:lnTo>
                    <a:pt x="158242" y="368553"/>
                  </a:lnTo>
                  <a:lnTo>
                    <a:pt x="108232" y="362132"/>
                  </a:lnTo>
                  <a:lnTo>
                    <a:pt x="64794" y="344251"/>
                  </a:lnTo>
                  <a:lnTo>
                    <a:pt x="30536" y="316981"/>
                  </a:lnTo>
                  <a:lnTo>
                    <a:pt x="8069" y="282397"/>
                  </a:lnTo>
                  <a:lnTo>
                    <a:pt x="0" y="242570"/>
                  </a:lnTo>
                  <a:lnTo>
                    <a:pt x="8069" y="202804"/>
                  </a:lnTo>
                  <a:lnTo>
                    <a:pt x="30536" y="168257"/>
                  </a:lnTo>
                  <a:lnTo>
                    <a:pt x="64794" y="141007"/>
                  </a:lnTo>
                  <a:lnTo>
                    <a:pt x="108232" y="123133"/>
                  </a:lnTo>
                  <a:lnTo>
                    <a:pt x="158242" y="116712"/>
                  </a:lnTo>
                  <a:lnTo>
                    <a:pt x="174494" y="117367"/>
                  </a:lnTo>
                  <a:lnTo>
                    <a:pt x="190246" y="119284"/>
                  </a:lnTo>
                  <a:lnTo>
                    <a:pt x="205426" y="122392"/>
                  </a:lnTo>
                  <a:lnTo>
                    <a:pt x="219963" y="126618"/>
                  </a:lnTo>
                  <a:lnTo>
                    <a:pt x="232663" y="133350"/>
                  </a:lnTo>
                  <a:lnTo>
                    <a:pt x="232663" y="28575"/>
                  </a:lnTo>
                  <a:lnTo>
                    <a:pt x="235473" y="17466"/>
                  </a:lnTo>
                  <a:lnTo>
                    <a:pt x="243141" y="8382"/>
                  </a:lnTo>
                  <a:lnTo>
                    <a:pt x="254523" y="2250"/>
                  </a:lnTo>
                  <a:lnTo>
                    <a:pt x="268478" y="0"/>
                  </a:lnTo>
                  <a:close/>
                </a:path>
              </a:pathLst>
            </a:custGeom>
            <a:ln w="25146">
              <a:solidFill>
                <a:srgbClr val="69C9F9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C0ED5A74-1A50-CE5C-27C9-EFD82990942E}"/>
                </a:ext>
              </a:extLst>
            </p:cNvPr>
            <p:cNvSpPr/>
            <p:nvPr/>
          </p:nvSpPr>
          <p:spPr>
            <a:xfrm>
              <a:off x="8043290" y="1553336"/>
              <a:ext cx="2148205" cy="471170"/>
            </a:xfrm>
            <a:custGeom>
              <a:avLst/>
              <a:gdLst/>
              <a:ahLst/>
              <a:cxnLst/>
              <a:rect l="l" t="t" r="r" b="b"/>
              <a:pathLst>
                <a:path w="2148204" h="471169">
                  <a:moveTo>
                    <a:pt x="2112263" y="0"/>
                  </a:moveTo>
                  <a:lnTo>
                    <a:pt x="35813" y="0"/>
                  </a:lnTo>
                  <a:lnTo>
                    <a:pt x="21859" y="2250"/>
                  </a:lnTo>
                  <a:lnTo>
                    <a:pt x="10477" y="8382"/>
                  </a:lnTo>
                  <a:lnTo>
                    <a:pt x="2809" y="17466"/>
                  </a:lnTo>
                  <a:lnTo>
                    <a:pt x="0" y="28575"/>
                  </a:lnTo>
                  <a:lnTo>
                    <a:pt x="0" y="46482"/>
                  </a:lnTo>
                  <a:lnTo>
                    <a:pt x="6223" y="46989"/>
                  </a:lnTo>
                  <a:lnTo>
                    <a:pt x="58808" y="60712"/>
                  </a:lnTo>
                  <a:lnTo>
                    <a:pt x="105297" y="83152"/>
                  </a:lnTo>
                  <a:lnTo>
                    <a:pt x="144144" y="113077"/>
                  </a:lnTo>
                  <a:lnTo>
                    <a:pt x="173806" y="149257"/>
                  </a:lnTo>
                  <a:lnTo>
                    <a:pt x="192736" y="190461"/>
                  </a:lnTo>
                  <a:lnTo>
                    <a:pt x="199389" y="235458"/>
                  </a:lnTo>
                  <a:lnTo>
                    <a:pt x="192736" y="280454"/>
                  </a:lnTo>
                  <a:lnTo>
                    <a:pt x="173806" y="321658"/>
                  </a:lnTo>
                  <a:lnTo>
                    <a:pt x="144145" y="357838"/>
                  </a:lnTo>
                  <a:lnTo>
                    <a:pt x="105297" y="387763"/>
                  </a:lnTo>
                  <a:lnTo>
                    <a:pt x="58808" y="410203"/>
                  </a:lnTo>
                  <a:lnTo>
                    <a:pt x="6223" y="423925"/>
                  </a:lnTo>
                  <a:lnTo>
                    <a:pt x="0" y="424434"/>
                  </a:lnTo>
                  <a:lnTo>
                    <a:pt x="0" y="442340"/>
                  </a:lnTo>
                  <a:lnTo>
                    <a:pt x="2809" y="453449"/>
                  </a:lnTo>
                  <a:lnTo>
                    <a:pt x="10477" y="462533"/>
                  </a:lnTo>
                  <a:lnTo>
                    <a:pt x="21859" y="468665"/>
                  </a:lnTo>
                  <a:lnTo>
                    <a:pt x="35813" y="470915"/>
                  </a:lnTo>
                  <a:lnTo>
                    <a:pt x="2112263" y="470915"/>
                  </a:lnTo>
                  <a:lnTo>
                    <a:pt x="2126218" y="468665"/>
                  </a:lnTo>
                  <a:lnTo>
                    <a:pt x="2137600" y="462533"/>
                  </a:lnTo>
                  <a:lnTo>
                    <a:pt x="2145268" y="453449"/>
                  </a:lnTo>
                  <a:lnTo>
                    <a:pt x="2148078" y="442340"/>
                  </a:lnTo>
                  <a:lnTo>
                    <a:pt x="2148078" y="28575"/>
                  </a:lnTo>
                  <a:lnTo>
                    <a:pt x="2145268" y="17466"/>
                  </a:lnTo>
                  <a:lnTo>
                    <a:pt x="2137600" y="8382"/>
                  </a:lnTo>
                  <a:lnTo>
                    <a:pt x="2126218" y="2250"/>
                  </a:lnTo>
                  <a:lnTo>
                    <a:pt x="2112263" y="0"/>
                  </a:lnTo>
                  <a:close/>
                </a:path>
              </a:pathLst>
            </a:custGeom>
            <a:solidFill>
              <a:srgbClr val="69C9F9">
                <a:alpha val="47842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7E7E6EC4-8A1C-28C2-FF5C-D3092A51406E}"/>
                </a:ext>
              </a:extLst>
            </p:cNvPr>
            <p:cNvSpPr/>
            <p:nvPr/>
          </p:nvSpPr>
          <p:spPr>
            <a:xfrm>
              <a:off x="8043290" y="1553336"/>
              <a:ext cx="2148205" cy="471170"/>
            </a:xfrm>
            <a:custGeom>
              <a:avLst/>
              <a:gdLst/>
              <a:ahLst/>
              <a:cxnLst/>
              <a:rect l="l" t="t" r="r" b="b"/>
              <a:pathLst>
                <a:path w="2148204" h="471169">
                  <a:moveTo>
                    <a:pt x="35813" y="0"/>
                  </a:moveTo>
                  <a:lnTo>
                    <a:pt x="2112263" y="0"/>
                  </a:lnTo>
                  <a:lnTo>
                    <a:pt x="2126218" y="2250"/>
                  </a:lnTo>
                  <a:lnTo>
                    <a:pt x="2137600" y="8382"/>
                  </a:lnTo>
                  <a:lnTo>
                    <a:pt x="2145268" y="17466"/>
                  </a:lnTo>
                  <a:lnTo>
                    <a:pt x="2148078" y="28575"/>
                  </a:lnTo>
                  <a:lnTo>
                    <a:pt x="2148078" y="442340"/>
                  </a:lnTo>
                  <a:lnTo>
                    <a:pt x="2145268" y="453449"/>
                  </a:lnTo>
                  <a:lnTo>
                    <a:pt x="2137600" y="462533"/>
                  </a:lnTo>
                  <a:lnTo>
                    <a:pt x="2126218" y="468665"/>
                  </a:lnTo>
                  <a:lnTo>
                    <a:pt x="2112263" y="470915"/>
                  </a:lnTo>
                  <a:lnTo>
                    <a:pt x="35813" y="470915"/>
                  </a:lnTo>
                  <a:lnTo>
                    <a:pt x="21859" y="468665"/>
                  </a:lnTo>
                  <a:lnTo>
                    <a:pt x="10477" y="462533"/>
                  </a:lnTo>
                  <a:lnTo>
                    <a:pt x="2809" y="453449"/>
                  </a:lnTo>
                  <a:lnTo>
                    <a:pt x="0" y="442340"/>
                  </a:lnTo>
                  <a:lnTo>
                    <a:pt x="0" y="424434"/>
                  </a:lnTo>
                  <a:lnTo>
                    <a:pt x="6223" y="423925"/>
                  </a:lnTo>
                  <a:lnTo>
                    <a:pt x="58808" y="410203"/>
                  </a:lnTo>
                  <a:lnTo>
                    <a:pt x="105297" y="387763"/>
                  </a:lnTo>
                  <a:lnTo>
                    <a:pt x="144145" y="357838"/>
                  </a:lnTo>
                  <a:lnTo>
                    <a:pt x="173806" y="321658"/>
                  </a:lnTo>
                  <a:lnTo>
                    <a:pt x="192736" y="280454"/>
                  </a:lnTo>
                  <a:lnTo>
                    <a:pt x="199389" y="235458"/>
                  </a:lnTo>
                  <a:lnTo>
                    <a:pt x="192736" y="190461"/>
                  </a:lnTo>
                  <a:lnTo>
                    <a:pt x="173806" y="149257"/>
                  </a:lnTo>
                  <a:lnTo>
                    <a:pt x="144144" y="113077"/>
                  </a:lnTo>
                  <a:lnTo>
                    <a:pt x="105297" y="83152"/>
                  </a:lnTo>
                  <a:lnTo>
                    <a:pt x="58808" y="60712"/>
                  </a:lnTo>
                  <a:lnTo>
                    <a:pt x="6223" y="46989"/>
                  </a:lnTo>
                  <a:lnTo>
                    <a:pt x="0" y="46482"/>
                  </a:lnTo>
                  <a:lnTo>
                    <a:pt x="0" y="28575"/>
                  </a:lnTo>
                  <a:lnTo>
                    <a:pt x="2809" y="17466"/>
                  </a:lnTo>
                  <a:lnTo>
                    <a:pt x="10477" y="8382"/>
                  </a:lnTo>
                  <a:lnTo>
                    <a:pt x="21859" y="2250"/>
                  </a:lnTo>
                  <a:lnTo>
                    <a:pt x="35813" y="0"/>
                  </a:lnTo>
                  <a:close/>
                </a:path>
              </a:pathLst>
            </a:custGeom>
            <a:ln w="25146">
              <a:solidFill>
                <a:srgbClr val="69C9F9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9" name="object 24">
            <a:extLst>
              <a:ext uri="{FF2B5EF4-FFF2-40B4-BE49-F238E27FC236}">
                <a16:creationId xmlns:a16="http://schemas.microsoft.com/office/drawing/2014/main" id="{71B2E4B8-2508-E6C3-71F3-45A632DEDDC1}"/>
              </a:ext>
            </a:extLst>
          </p:cNvPr>
          <p:cNvSpPr txBox="1"/>
          <p:nvPr/>
        </p:nvSpPr>
        <p:spPr>
          <a:xfrm>
            <a:off x="709880" y="1820410"/>
            <a:ext cx="1050544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cs typeface="Calibri"/>
              </a:rPr>
              <a:t>JIMU</a:t>
            </a:r>
            <a:r>
              <a:rPr sz="1600" dirty="0">
                <a:solidFill>
                  <a:srgbClr val="FFFFFF"/>
                </a:solidFill>
                <a:cs typeface="Calibri"/>
              </a:rPr>
              <a:t>-</a:t>
            </a:r>
            <a:r>
              <a:rPr sz="1600" spc="-5" dirty="0">
                <a:solidFill>
                  <a:srgbClr val="FFFFFF"/>
                </a:solidFill>
                <a:cs typeface="Calibri"/>
              </a:rPr>
              <a:t>UI</a:t>
            </a:r>
            <a:endParaRPr sz="16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593FA687-6F72-45C9-FDB9-71B3DA3ECDC4}"/>
              </a:ext>
            </a:extLst>
          </p:cNvPr>
          <p:cNvSpPr txBox="1"/>
          <p:nvPr/>
        </p:nvSpPr>
        <p:spPr>
          <a:xfrm>
            <a:off x="2491688" y="1820410"/>
            <a:ext cx="161874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1600" spc="-20" dirty="0">
                <a:solidFill>
                  <a:srgbClr val="FFFFFF"/>
                </a:solidFill>
                <a:cs typeface="Calibri"/>
              </a:rPr>
              <a:t>JIMU-LAYOUTS</a:t>
            </a:r>
            <a:endParaRPr sz="16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3338503C-13F0-D40E-70EE-E492897B7F33}"/>
              </a:ext>
            </a:extLst>
          </p:cNvPr>
          <p:cNvSpPr txBox="1"/>
          <p:nvPr/>
        </p:nvSpPr>
        <p:spPr>
          <a:xfrm>
            <a:off x="5275276" y="1800345"/>
            <a:ext cx="204482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cs typeface="Calibri"/>
              </a:rPr>
              <a:t>JIMU</a:t>
            </a:r>
            <a:r>
              <a:rPr sz="1600" spc="-45" dirty="0">
                <a:solidFill>
                  <a:srgbClr val="FFFFFF"/>
                </a:solidFill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cs typeface="Calibri"/>
              </a:rPr>
              <a:t>FOR</a:t>
            </a:r>
            <a:r>
              <a:rPr sz="1600" spc="-25" dirty="0">
                <a:solidFill>
                  <a:srgbClr val="FFFFFF"/>
                </a:solidFill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cs typeface="Calibri"/>
              </a:rPr>
              <a:t>BUILDER</a:t>
            </a:r>
            <a:endParaRPr sz="16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798BFC81-5E3B-6C1C-ADB1-D5AF693CC531}"/>
              </a:ext>
            </a:extLst>
          </p:cNvPr>
          <p:cNvSpPr txBox="1"/>
          <p:nvPr/>
        </p:nvSpPr>
        <p:spPr>
          <a:xfrm>
            <a:off x="8264856" y="1820410"/>
            <a:ext cx="137032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914400"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cs typeface="Calibri"/>
              </a:rPr>
              <a:t>JIMU</a:t>
            </a:r>
            <a:r>
              <a:rPr sz="1600" dirty="0">
                <a:solidFill>
                  <a:srgbClr val="FFFFFF"/>
                </a:solidFill>
                <a:cs typeface="Calibri"/>
              </a:rPr>
              <a:t>-A</a:t>
            </a:r>
            <a:r>
              <a:rPr sz="1600" spc="-20" dirty="0">
                <a:solidFill>
                  <a:srgbClr val="FFFFFF"/>
                </a:solidFill>
                <a:cs typeface="Calibri"/>
              </a:rPr>
              <a:t>R</a:t>
            </a:r>
            <a:r>
              <a:rPr sz="1600" spc="-15" dirty="0">
                <a:solidFill>
                  <a:srgbClr val="FFFFFF"/>
                </a:solidFill>
                <a:cs typeface="Calibri"/>
              </a:rPr>
              <a:t>C</a:t>
            </a:r>
            <a:r>
              <a:rPr sz="1600" dirty="0">
                <a:solidFill>
                  <a:srgbClr val="FFFFFF"/>
                </a:solidFill>
                <a:cs typeface="Calibri"/>
              </a:rPr>
              <a:t>GIS</a:t>
            </a:r>
            <a:endParaRPr sz="16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A13A662C-4BC2-C7AA-7C23-64B7A78DE563}"/>
              </a:ext>
            </a:extLst>
          </p:cNvPr>
          <p:cNvSpPr txBox="1"/>
          <p:nvPr/>
        </p:nvSpPr>
        <p:spPr>
          <a:xfrm>
            <a:off x="4772609" y="2522721"/>
            <a:ext cx="136999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defTabSz="914400"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cs typeface="Calibri"/>
              </a:rPr>
              <a:t>Jimu-core</a:t>
            </a:r>
            <a:endParaRPr sz="2000" dirty="0">
              <a:solidFill>
                <a:prstClr val="black"/>
              </a:solidFill>
              <a:cs typeface="Calibri"/>
            </a:endParaRPr>
          </a:p>
        </p:txBody>
      </p:sp>
      <p:grpSp>
        <p:nvGrpSpPr>
          <p:cNvPr id="34" name="object 3">
            <a:extLst>
              <a:ext uri="{FF2B5EF4-FFF2-40B4-BE49-F238E27FC236}">
                <a16:creationId xmlns:a16="http://schemas.microsoft.com/office/drawing/2014/main" id="{D5F93A9D-0075-7AEB-AED9-34C7E46B0DB7}"/>
              </a:ext>
            </a:extLst>
          </p:cNvPr>
          <p:cNvGrpSpPr/>
          <p:nvPr/>
        </p:nvGrpSpPr>
        <p:grpSpPr>
          <a:xfrm>
            <a:off x="10035871" y="1711571"/>
            <a:ext cx="1744050" cy="2729993"/>
            <a:chOff x="880744" y="4456048"/>
            <a:chExt cx="9323705" cy="1571625"/>
          </a:xfrm>
        </p:grpSpPr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B43CA182-A493-9ECC-A650-2874A2EE83DD}"/>
                </a:ext>
              </a:extLst>
            </p:cNvPr>
            <p:cNvSpPr/>
            <p:nvPr/>
          </p:nvSpPr>
          <p:spPr>
            <a:xfrm>
              <a:off x="893444" y="4468748"/>
              <a:ext cx="9298305" cy="1546225"/>
            </a:xfrm>
            <a:custGeom>
              <a:avLst/>
              <a:gdLst/>
              <a:ahLst/>
              <a:cxnLst/>
              <a:rect l="l" t="t" r="r" b="b"/>
              <a:pathLst>
                <a:path w="9298305" h="1546225">
                  <a:moveTo>
                    <a:pt x="9297924" y="0"/>
                  </a:moveTo>
                  <a:lnTo>
                    <a:pt x="0" y="0"/>
                  </a:lnTo>
                  <a:lnTo>
                    <a:pt x="0" y="1546098"/>
                  </a:lnTo>
                  <a:lnTo>
                    <a:pt x="9297924" y="1546098"/>
                  </a:lnTo>
                  <a:lnTo>
                    <a:pt x="9297924" y="0"/>
                  </a:lnTo>
                  <a:close/>
                </a:path>
              </a:pathLst>
            </a:custGeom>
            <a:solidFill>
              <a:srgbClr val="05E6F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pPr defTabSz="914400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36" name="object 5">
              <a:extLst>
                <a:ext uri="{FF2B5EF4-FFF2-40B4-BE49-F238E27FC236}">
                  <a16:creationId xmlns:a16="http://schemas.microsoft.com/office/drawing/2014/main" id="{90831F75-B977-8AD1-D575-4BC7C60EC44A}"/>
                </a:ext>
              </a:extLst>
            </p:cNvPr>
            <p:cNvSpPr/>
            <p:nvPr/>
          </p:nvSpPr>
          <p:spPr>
            <a:xfrm>
              <a:off x="893444" y="4468748"/>
              <a:ext cx="9298305" cy="1546225"/>
            </a:xfrm>
            <a:custGeom>
              <a:avLst/>
              <a:gdLst/>
              <a:ahLst/>
              <a:cxnLst/>
              <a:rect l="l" t="t" r="r" b="b"/>
              <a:pathLst>
                <a:path w="9298305" h="1546225">
                  <a:moveTo>
                    <a:pt x="0" y="1546098"/>
                  </a:moveTo>
                  <a:lnTo>
                    <a:pt x="9297924" y="1546098"/>
                  </a:lnTo>
                  <a:lnTo>
                    <a:pt x="9297924" y="0"/>
                  </a:lnTo>
                  <a:lnTo>
                    <a:pt x="0" y="0"/>
                  </a:lnTo>
                  <a:lnTo>
                    <a:pt x="0" y="1546098"/>
                  </a:lnTo>
                  <a:close/>
                </a:path>
              </a:pathLst>
            </a:custGeom>
            <a:ln w="25146">
              <a:solidFill>
                <a:srgbClr val="00FFEF"/>
              </a:solidFill>
            </a:ln>
          </p:spPr>
          <p:txBody>
            <a:bodyPr wrap="square" lIns="0" tIns="0" rIns="0" bIns="0" rtlCol="0"/>
            <a:lstStyle/>
            <a:p>
              <a:pPr defTabSz="914400"/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7457059-4C07-B16C-A032-0D127B78DF43}"/>
              </a:ext>
            </a:extLst>
          </p:cNvPr>
          <p:cNvSpPr txBox="1"/>
          <p:nvPr/>
        </p:nvSpPr>
        <p:spPr>
          <a:xfrm>
            <a:off x="10038247" y="2367654"/>
            <a:ext cx="1739299" cy="140461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endParaRPr lang="en-US" sz="1400" dirty="0" err="1">
              <a:ea typeface="+mn-ea"/>
              <a:cs typeface="+mn-cs"/>
            </a:endParaRPr>
          </a:p>
        </p:txBody>
      </p:sp>
      <p:sp>
        <p:nvSpPr>
          <p:cNvPr id="38" name="object 27">
            <a:extLst>
              <a:ext uri="{FF2B5EF4-FFF2-40B4-BE49-F238E27FC236}">
                <a16:creationId xmlns:a16="http://schemas.microsoft.com/office/drawing/2014/main" id="{3353128B-EC94-FDDE-B1E7-DF25512C14E9}"/>
              </a:ext>
            </a:extLst>
          </p:cNvPr>
          <p:cNvSpPr txBox="1"/>
          <p:nvPr/>
        </p:nvSpPr>
        <p:spPr>
          <a:xfrm>
            <a:off x="10128581" y="2522721"/>
            <a:ext cx="14981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 defTabSz="914400">
              <a:spcBef>
                <a:spcPts val="100"/>
              </a:spcBef>
            </a:pPr>
            <a:r>
              <a:rPr lang="en-US" sz="1600" spc="-5" dirty="0">
                <a:solidFill>
                  <a:srgbClr val="FFFFFF"/>
                </a:solidFill>
                <a:cs typeface="Calibri"/>
              </a:rPr>
              <a:t>ARCGIS MAPS SDK for JAVASCRIPT</a:t>
            </a:r>
            <a:endParaRPr sz="1600" dirty="0">
              <a:solidFill>
                <a:prstClr val="black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08326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JIMU-UI Storybook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CE0A5-D73E-63DC-A2D1-AC4979BAFF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399032"/>
            <a:ext cx="10369296" cy="553998"/>
          </a:xfrm>
        </p:spPr>
        <p:txBody>
          <a:bodyPr/>
          <a:lstStyle/>
          <a:p>
            <a:r>
              <a:rPr lang="en-US" dirty="0">
                <a:ln>
                  <a:solidFill>
                    <a:schemeClr val="bg1"/>
                  </a:solidFill>
                </a:ln>
              </a:rPr>
              <a:t>https://developers.arcgis.com/experience-builder/guide/storybook/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2011C-1475-21C0-9465-59889107A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7786" y="1825559"/>
            <a:ext cx="8608541" cy="43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9748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0" y="544560"/>
            <a:ext cx="10369296" cy="430887"/>
          </a:xfrm>
        </p:spPr>
        <p:txBody>
          <a:bodyPr/>
          <a:lstStyle/>
          <a:p>
            <a:r>
              <a:rPr lang="en-US" sz="2800" dirty="0"/>
              <a:t>Type and Lifecycle of a Widget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3DA1C-40CF-CF96-12DF-75F1E9B422A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1350" y="1266508"/>
            <a:ext cx="10369296" cy="3427413"/>
          </a:xfrm>
        </p:spPr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265"/>
              </a:spcBef>
              <a:buClr>
                <a:srgbClr val="5ED9FF"/>
              </a:buClr>
              <a:buSzPct val="80000"/>
              <a:buChar char="•"/>
              <a:tabLst>
                <a:tab pos="297815" algn="l"/>
                <a:tab pos="298450" algn="l"/>
              </a:tabLst>
            </a:pP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lang="en-US"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endParaRPr lang="en-US" sz="2000" dirty="0">
              <a:latin typeface="Arial"/>
              <a:cs typeface="Arial"/>
            </a:endParaRPr>
          </a:p>
          <a:p>
            <a:pPr marL="469900" lvl="1" indent="-173990">
              <a:lnSpc>
                <a:spcPct val="100000"/>
              </a:lnSpc>
              <a:spcBef>
                <a:spcPts val="1050"/>
              </a:spcBef>
              <a:buClr>
                <a:srgbClr val="5ED9FF"/>
              </a:buClr>
              <a:buSzPct val="80555"/>
              <a:buFont typeface="Segoe UI"/>
              <a:buChar char="-"/>
              <a:tabLst>
                <a:tab pos="469900" algn="l"/>
              </a:tabLst>
            </a:pPr>
            <a:r>
              <a:rPr lang="en-US" spc="-5" dirty="0">
                <a:solidFill>
                  <a:srgbClr val="FFFFFF"/>
                </a:solidFill>
                <a:latin typeface="Arial"/>
              </a:rPr>
              <a:t>Has a lifecycle workflow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z="1800" dirty="0">
              <a:latin typeface="Arial"/>
              <a:cs typeface="Arial"/>
            </a:endParaRPr>
          </a:p>
          <a:p>
            <a:pPr marL="469900" lvl="1" indent="-173990">
              <a:lnSpc>
                <a:spcPct val="100000"/>
              </a:lnSpc>
              <a:spcBef>
                <a:spcPts val="605"/>
              </a:spcBef>
              <a:buClr>
                <a:srgbClr val="5ED9FF"/>
              </a:buClr>
              <a:buSzPct val="80555"/>
              <a:buFont typeface="Segoe UI"/>
              <a:buChar char="-"/>
              <a:tabLst>
                <a:tab pos="469900" algn="l"/>
              </a:tabLst>
            </a:pP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maintain</a:t>
            </a:r>
            <a:r>
              <a:rPr lang="en-US"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 own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lang="en-US"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lang="en-US"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state.</a:t>
            </a:r>
            <a:endParaRPr lang="en-US" sz="1800" dirty="0">
              <a:latin typeface="Arial"/>
              <a:cs typeface="Arial"/>
            </a:endParaRPr>
          </a:p>
          <a:p>
            <a:pPr marL="469900" lvl="1" indent="-173990">
              <a:lnSpc>
                <a:spcPct val="100000"/>
              </a:lnSpc>
              <a:spcBef>
                <a:spcPts val="600"/>
              </a:spcBef>
              <a:buClr>
                <a:srgbClr val="5ED9FF"/>
              </a:buClr>
              <a:buSzPct val="80555"/>
              <a:buFont typeface="Segoe UI"/>
              <a:buChar char="-"/>
              <a:tabLst>
                <a:tab pos="469900" algn="l"/>
              </a:tabLst>
            </a:pP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Passes</a:t>
            </a:r>
            <a:r>
              <a:rPr lang="en-US"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props</a:t>
            </a:r>
            <a:r>
              <a:rPr lang="en-US"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(properties)</a:t>
            </a:r>
            <a:r>
              <a:rPr lang="en-US"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down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 to</a:t>
            </a:r>
            <a:r>
              <a:rPr lang="en-US"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lang="en-US"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r>
              <a:rPr lang="en-US"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lang="en-US"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lang="en-US"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lang="en-US" sz="1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lang="en-US" sz="1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Arial"/>
                <a:cs typeface="Arial"/>
              </a:rPr>
              <a:t>this.props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z="1800" dirty="0">
              <a:latin typeface="Arial"/>
              <a:cs typeface="Arial"/>
            </a:endParaRPr>
          </a:p>
          <a:p>
            <a:pPr marL="469900" lvl="1" indent="-173990">
              <a:lnSpc>
                <a:spcPct val="100000"/>
              </a:lnSpc>
              <a:spcBef>
                <a:spcPts val="600"/>
              </a:spcBef>
              <a:buClr>
                <a:srgbClr val="5ED9FF"/>
              </a:buClr>
              <a:buSzPct val="80555"/>
              <a:buFont typeface="Segoe UI"/>
              <a:buChar char="-"/>
              <a:tabLst>
                <a:tab pos="469900" algn="l"/>
              </a:tabLst>
            </a:pP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lang="en-US"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lang="en-US"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render()</a:t>
            </a:r>
            <a:r>
              <a:rPr lang="en-US"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method.</a:t>
            </a:r>
            <a:endParaRPr lang="en-US"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5ED9FF"/>
              </a:buClr>
              <a:buFont typeface="Segoe UI"/>
              <a:buChar char="-"/>
            </a:pPr>
            <a:endParaRPr lang="en-US" sz="2000" dirty="0">
              <a:latin typeface="Arial"/>
              <a:cs typeface="Arial"/>
            </a:endParaRPr>
          </a:p>
          <a:p>
            <a:pPr marL="189230" indent="-177165">
              <a:lnSpc>
                <a:spcPct val="100000"/>
              </a:lnSpc>
              <a:spcBef>
                <a:spcPts val="1350"/>
              </a:spcBef>
              <a:buClr>
                <a:srgbClr val="5ED9FF"/>
              </a:buClr>
              <a:buSzPct val="80000"/>
              <a:buChar char="•"/>
              <a:tabLst>
                <a:tab pos="189865" algn="l"/>
              </a:tabLst>
            </a:pP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r>
              <a:rPr lang="en-US"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endParaRPr lang="en-US" sz="2000" dirty="0">
              <a:latin typeface="Arial"/>
              <a:cs typeface="Arial"/>
            </a:endParaRPr>
          </a:p>
          <a:p>
            <a:pPr marL="469900" lvl="1" indent="-173990">
              <a:lnSpc>
                <a:spcPct val="100000"/>
              </a:lnSpc>
              <a:spcBef>
                <a:spcPts val="610"/>
              </a:spcBef>
              <a:buClr>
                <a:srgbClr val="5ED9FF"/>
              </a:buClr>
              <a:buSzPct val="80555"/>
              <a:buFont typeface="Segoe UI"/>
              <a:buChar char="-"/>
              <a:tabLst>
                <a:tab pos="469900" algn="l"/>
              </a:tabLst>
            </a:pP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No lifecycle.</a:t>
            </a:r>
            <a:endParaRPr lang="en-US" sz="1800" dirty="0">
              <a:latin typeface="Arial"/>
              <a:cs typeface="Arial"/>
            </a:endParaRPr>
          </a:p>
          <a:p>
            <a:pPr marL="469900" lvl="1" indent="-173990">
              <a:lnSpc>
                <a:spcPct val="100000"/>
              </a:lnSpc>
              <a:spcBef>
                <a:spcPts val="600"/>
              </a:spcBef>
              <a:buClr>
                <a:srgbClr val="5ED9FF"/>
              </a:buClr>
              <a:buSzPct val="80555"/>
              <a:buFont typeface="Segoe UI"/>
              <a:buChar char="-"/>
              <a:tabLst>
                <a:tab pos="469900" algn="l"/>
              </a:tabLst>
            </a:pP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lang="en-US"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accept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 and</a:t>
            </a:r>
            <a:r>
              <a:rPr lang="en-US"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use props.</a:t>
            </a:r>
            <a:endParaRPr lang="en-US" sz="1800" dirty="0">
              <a:latin typeface="Arial"/>
              <a:cs typeface="Arial"/>
            </a:endParaRPr>
          </a:p>
          <a:p>
            <a:pPr marL="469900" lvl="1" indent="-173990">
              <a:lnSpc>
                <a:spcPct val="100000"/>
              </a:lnSpc>
              <a:spcBef>
                <a:spcPts val="600"/>
              </a:spcBef>
              <a:buClr>
                <a:srgbClr val="5ED9FF"/>
              </a:buClr>
              <a:buSzPct val="80555"/>
              <a:buFont typeface="Segoe UI"/>
              <a:buChar char="-"/>
              <a:tabLst>
                <a:tab pos="469900" algn="l"/>
              </a:tabLst>
            </a:pP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React</a:t>
            </a:r>
            <a:r>
              <a:rPr lang="en-US"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Hooks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lang="en-US" sz="1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state (optional).</a:t>
            </a:r>
            <a:endParaRPr lang="en-US" sz="1800" dirty="0">
              <a:latin typeface="Arial"/>
              <a:cs typeface="Arial"/>
            </a:endParaRPr>
          </a:p>
          <a:p>
            <a:pPr marL="469900" lvl="1" indent="-173990">
              <a:lnSpc>
                <a:spcPct val="100000"/>
              </a:lnSpc>
              <a:spcBef>
                <a:spcPts val="600"/>
              </a:spcBef>
              <a:buClr>
                <a:srgbClr val="5ED9FF"/>
              </a:buClr>
              <a:buSzPct val="80555"/>
              <a:buFont typeface="Segoe UI"/>
              <a:buChar char="-"/>
              <a:tabLst>
                <a:tab pos="469900" algn="l"/>
              </a:tabLst>
            </a:pP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There is no</a:t>
            </a:r>
            <a:r>
              <a:rPr lang="en-US"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Arial"/>
                <a:cs typeface="Arial"/>
              </a:rPr>
              <a:t>render()</a:t>
            </a:r>
            <a:r>
              <a:rPr lang="en-US" sz="1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method,  call </a:t>
            </a:r>
            <a:r>
              <a:rPr lang="en-US" sz="1800" dirty="0" err="1">
                <a:solidFill>
                  <a:srgbClr val="FFFFFF"/>
                </a:solidFill>
                <a:latin typeface="Arial"/>
                <a:cs typeface="Arial"/>
              </a:rPr>
              <a:t>UseEffect</a:t>
            </a:r>
            <a:r>
              <a:rPr lang="en-US" sz="1800" dirty="0">
                <a:solidFill>
                  <a:srgbClr val="FFFFFF"/>
                </a:solidFill>
                <a:latin typeface="Arial"/>
                <a:cs typeface="Arial"/>
              </a:rPr>
              <a:t> (optional).</a:t>
            </a:r>
            <a:endParaRPr lang="en-US" sz="18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6508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2AE27A6-70A5-622A-7B7F-6F634ABE3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C050F-3513-7DBB-81F6-A92E23AF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1" y="3512743"/>
            <a:ext cx="6886936" cy="3385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9A09A-7D5D-746B-78B6-CAB216D4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32670"/>
            <a:ext cx="6886936" cy="73866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3263237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dirty="0"/>
              <a:t>Deployment Methods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1577566"/>
            <a:ext cx="10369296" cy="3427413"/>
          </a:xfrm>
        </p:spPr>
        <p:txBody>
          <a:bodyPr/>
          <a:lstStyle/>
          <a:p>
            <a:pPr marL="298450" indent="-285750">
              <a:lnSpc>
                <a:spcPct val="100000"/>
              </a:lnSpc>
              <a:spcBef>
                <a:spcPts val="1265"/>
              </a:spcBef>
              <a:buClr>
                <a:srgbClr val="5ED9FF"/>
              </a:buClr>
              <a:buSzPct val="80000"/>
              <a:buChar char="•"/>
              <a:tabLst>
                <a:tab pos="297815" algn="l"/>
                <a:tab pos="298450" algn="l"/>
              </a:tabLst>
            </a:pP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Export from Experience Builder Developer Edition</a:t>
            </a:r>
          </a:p>
          <a:p>
            <a:pPr marL="755650" lvl="1" indent="-285750">
              <a:spcBef>
                <a:spcPts val="1265"/>
              </a:spcBef>
              <a:buClr>
                <a:srgbClr val="5ED9FF"/>
              </a:buClr>
              <a:buSzPct val="80000"/>
              <a:buChar char="•"/>
              <a:tabLst>
                <a:tab pos="297815" algn="l"/>
                <a:tab pos="298450" algn="l"/>
              </a:tabLst>
            </a:pPr>
            <a:r>
              <a:rPr lang="en-US" spc="-5" dirty="0">
                <a:solidFill>
                  <a:srgbClr val="FFFFFF"/>
                </a:solidFill>
                <a:latin typeface="Arial"/>
                <a:cs typeface="Arial"/>
              </a:rPr>
              <a:t>Complete standalone app</a:t>
            </a:r>
          </a:p>
          <a:p>
            <a:pPr marL="755650" lvl="1" indent="-285750">
              <a:spcBef>
                <a:spcPts val="1265"/>
              </a:spcBef>
              <a:buClr>
                <a:srgbClr val="5ED9FF"/>
              </a:buClr>
              <a:buSzPct val="80000"/>
              <a:buChar char="•"/>
              <a:tabLst>
                <a:tab pos="297815" algn="l"/>
                <a:tab pos="298450" algn="l"/>
              </a:tabLst>
            </a:pPr>
            <a:r>
              <a:rPr lang="en-US" spc="-5" dirty="0">
                <a:solidFill>
                  <a:srgbClr val="FFFFFF"/>
                </a:solidFill>
                <a:latin typeface="Arial"/>
                <a:cs typeface="Arial"/>
              </a:rPr>
              <a:t>Must be served from a webserver</a:t>
            </a:r>
            <a:endParaRPr lang="en-US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5ED9FF"/>
              </a:buClr>
              <a:buFont typeface="Segoe UI"/>
              <a:buChar char="-"/>
            </a:pPr>
            <a:endParaRPr lang="en-US" sz="2000" dirty="0">
              <a:latin typeface="Arial"/>
              <a:cs typeface="Arial"/>
            </a:endParaRPr>
          </a:p>
          <a:p>
            <a:pPr marL="189230" indent="-177165">
              <a:lnSpc>
                <a:spcPct val="100000"/>
              </a:lnSpc>
              <a:spcBef>
                <a:spcPts val="1350"/>
              </a:spcBef>
              <a:buClr>
                <a:srgbClr val="5ED9FF"/>
              </a:buClr>
              <a:buSzPct val="80000"/>
              <a:buChar char="•"/>
              <a:tabLst>
                <a:tab pos="189865" algn="l"/>
              </a:tabLst>
            </a:pP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  Load as a custom widget in ArcGIS Enterprise</a:t>
            </a:r>
            <a:endParaRPr lang="en-US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646430" lvl="1" indent="-177165">
              <a:spcBef>
                <a:spcPts val="1350"/>
              </a:spcBef>
              <a:buClr>
                <a:srgbClr val="5ED9FF"/>
              </a:buClr>
              <a:buSzPct val="80000"/>
              <a:buChar char="•"/>
              <a:tabLst>
                <a:tab pos="189865" algn="l"/>
              </a:tabLst>
            </a:pPr>
            <a:r>
              <a:rPr lang="en-US" sz="2000" spc="-5" dirty="0">
                <a:solidFill>
                  <a:srgbClr val="FF0000"/>
                </a:solidFill>
                <a:latin typeface="Arial"/>
              </a:rPr>
              <a:t>MUST</a:t>
            </a:r>
            <a:r>
              <a:rPr lang="en-US" sz="2000" spc="-5" dirty="0">
                <a:solidFill>
                  <a:srgbClr val="FFFFFF"/>
                </a:solidFill>
                <a:latin typeface="Arial"/>
              </a:rPr>
              <a:t> compile the widget to .</a:t>
            </a:r>
            <a:r>
              <a:rPr lang="en-US" sz="2000" spc="-5" dirty="0" err="1">
                <a:solidFill>
                  <a:srgbClr val="FFFFFF"/>
                </a:solidFill>
                <a:latin typeface="Arial"/>
              </a:rPr>
              <a:t>js</a:t>
            </a:r>
            <a:r>
              <a:rPr lang="en-US" sz="2000" spc="-5" dirty="0">
                <a:solidFill>
                  <a:srgbClr val="FFFFFF"/>
                </a:solidFill>
                <a:latin typeface="Arial"/>
              </a:rPr>
              <a:t> files</a:t>
            </a:r>
            <a:endParaRPr lang="en-US" sz="2000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646430" lvl="1" indent="-177165">
              <a:spcBef>
                <a:spcPts val="1350"/>
              </a:spcBef>
              <a:buClr>
                <a:srgbClr val="5ED9FF"/>
              </a:buClr>
              <a:buFont typeface="Lucida Grande"/>
              <a:buChar char="•"/>
              <a:tabLst>
                <a:tab pos="189865" algn="l"/>
              </a:tabLst>
            </a:pP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Place just the widget in a webserver</a:t>
            </a:r>
          </a:p>
          <a:p>
            <a:pPr marL="646430" lvl="1" indent="-177165">
              <a:spcBef>
                <a:spcPts val="1350"/>
              </a:spcBef>
              <a:buClr>
                <a:srgbClr val="5ED9FF"/>
              </a:buClr>
              <a:buSzPct val="80000"/>
              <a:buChar char="•"/>
              <a:tabLst>
                <a:tab pos="189865" algn="l"/>
              </a:tabLst>
            </a:pP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Webserver must be accessible to your ArcGIS Enterprise</a:t>
            </a:r>
          </a:p>
          <a:p>
            <a:pPr marL="646430" lvl="1" indent="-177165">
              <a:spcBef>
                <a:spcPts val="1350"/>
              </a:spcBef>
              <a:buClr>
                <a:srgbClr val="5ED9FF"/>
              </a:buClr>
              <a:buSzPct val="80000"/>
              <a:buChar char="•"/>
              <a:tabLst>
                <a:tab pos="189865" algn="l"/>
              </a:tabLst>
            </a:pPr>
            <a:r>
              <a:rPr lang="en-US" sz="2000" spc="-5" dirty="0">
                <a:solidFill>
                  <a:srgbClr val="FFFFFF"/>
                </a:solidFill>
                <a:latin typeface="Arial"/>
                <a:cs typeface="Arial"/>
              </a:rPr>
              <a:t>Add item as an Extension in Enterprise</a:t>
            </a:r>
            <a:endParaRPr lang="en-US" sz="20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7701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24B6863-FA96-E81E-A246-360B8196F94A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853DD4-162F-7EA9-0C00-525C03B2A35E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40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0DF0345F-2101-A5BF-7C7A-8E8357B5F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42" name="Picture 4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E94AFF4-F20B-A497-F823-9CA3BAF7E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870A304-A895-10C5-50B8-B4CC1EDFBF23}"/>
              </a:ext>
            </a:extLst>
          </p:cNvPr>
          <p:cNvGrpSpPr/>
          <p:nvPr/>
        </p:nvGrpSpPr>
        <p:grpSpPr>
          <a:xfrm>
            <a:off x="1418907" y="1835499"/>
            <a:ext cx="9354185" cy="4336701"/>
            <a:chOff x="1418907" y="1835499"/>
            <a:chExt cx="935418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687A16-E31C-9E5E-0625-5F3991A5997A}"/>
                </a:ext>
              </a:extLst>
            </p:cNvPr>
            <p:cNvSpPr txBox="1"/>
            <p:nvPr/>
          </p:nvSpPr>
          <p:spPr>
            <a:xfrm>
              <a:off x="1513120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52ABCC-958F-4F8C-6EAC-025816712EA3}"/>
                </a:ext>
              </a:extLst>
            </p:cNvPr>
            <p:cNvSpPr txBox="1"/>
            <p:nvPr/>
          </p:nvSpPr>
          <p:spPr>
            <a:xfrm>
              <a:off x="3983435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626344-EE83-00DD-FBA0-CDBEE06496CD}"/>
                </a:ext>
              </a:extLst>
            </p:cNvPr>
            <p:cNvSpPr txBox="1"/>
            <p:nvPr/>
          </p:nvSpPr>
          <p:spPr>
            <a:xfrm>
              <a:off x="6464508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5A6AAB-A900-1258-7B86-062BBABA9262}"/>
                </a:ext>
              </a:extLst>
            </p:cNvPr>
            <p:cNvSpPr txBox="1"/>
            <p:nvPr/>
          </p:nvSpPr>
          <p:spPr>
            <a:xfrm>
              <a:off x="8945581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Log in to access the survey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7EAA9F-BE42-0C75-A53B-387F209293B1}"/>
                </a:ext>
              </a:extLst>
            </p:cNvPr>
            <p:cNvGrpSpPr/>
            <p:nvPr/>
          </p:nvGrpSpPr>
          <p:grpSpPr>
            <a:xfrm>
              <a:off x="3896394" y="2656131"/>
              <a:ext cx="1921724" cy="3516069"/>
              <a:chOff x="3125273" y="2289667"/>
              <a:chExt cx="1745068" cy="3192852"/>
            </a:xfrm>
          </p:grpSpPr>
          <p:pic>
            <p:nvPicPr>
              <p:cNvPr id="35" name="Picture 34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F3DA7F49-A6A6-43C0-D6A9-C9D1F2D0B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36" name="Picture 8">
                <a:extLst>
                  <a:ext uri="{FF2B5EF4-FFF2-40B4-BE49-F238E27FC236}">
                    <a16:creationId xmlns:a16="http://schemas.microsoft.com/office/drawing/2014/main" id="{61738D6F-C556-272C-7672-3EBD30481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DFB61A1-BC45-FCE1-CA3D-B79B275CAC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6C08AD-1F7C-4671-FCAB-55C70BA94879}"/>
                </a:ext>
              </a:extLst>
            </p:cNvPr>
            <p:cNvGrpSpPr/>
            <p:nvPr/>
          </p:nvGrpSpPr>
          <p:grpSpPr>
            <a:xfrm>
              <a:off x="6373881" y="2656131"/>
              <a:ext cx="1921724" cy="3516069"/>
              <a:chOff x="5226240" y="2289667"/>
              <a:chExt cx="1745068" cy="3192852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675D03-4C46-4EC0-8978-18709EEBC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79D819F-41E4-3052-FFF5-24B27ABC4049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1" name="Picture 8">
                <a:extLst>
                  <a:ext uri="{FF2B5EF4-FFF2-40B4-BE49-F238E27FC236}">
                    <a16:creationId xmlns:a16="http://schemas.microsoft.com/office/drawing/2014/main" id="{F5F2BB37-A738-11AB-98A8-21FA21BC3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60128E3-DD3D-205C-0B50-FDA167E79F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F9D9491-CB11-904B-8AAD-68D5952F43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00D9266-FCD5-785A-2105-C3FE3B7FF6CA}"/>
                </a:ext>
              </a:extLst>
            </p:cNvPr>
            <p:cNvGrpSpPr/>
            <p:nvPr/>
          </p:nvGrpSpPr>
          <p:grpSpPr>
            <a:xfrm>
              <a:off x="8851368" y="2656131"/>
              <a:ext cx="1921724" cy="3516069"/>
              <a:chOff x="8728788" y="2289666"/>
              <a:chExt cx="1921724" cy="3516069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9C7DA011-4E36-6942-4011-77585B8FE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520C60E-1679-6725-92C0-C74C6B03EA00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1258F734-F287-B5E0-C11D-01FA0EEA2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AEB35E0C-7BAC-9F01-04AE-C5BD64C0A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763BC2-3A90-C884-2320-05EB39FCCDFC}"/>
                </a:ext>
              </a:extLst>
            </p:cNvPr>
            <p:cNvGrpSpPr/>
            <p:nvPr/>
          </p:nvGrpSpPr>
          <p:grpSpPr>
            <a:xfrm>
              <a:off x="1418907" y="2656131"/>
              <a:ext cx="1921724" cy="3516069"/>
              <a:chOff x="1418907" y="2504270"/>
              <a:chExt cx="1921724" cy="3516069"/>
            </a:xfrm>
          </p:grpSpPr>
          <p:pic>
            <p:nvPicPr>
              <p:cNvPr id="20" name="Picture 8">
                <a:extLst>
                  <a:ext uri="{FF2B5EF4-FFF2-40B4-BE49-F238E27FC236}">
                    <a16:creationId xmlns:a16="http://schemas.microsoft.com/office/drawing/2014/main" id="{207ADD7F-F2AD-871D-E8B4-1C4BFB83C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418907" y="2504270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8D3C13B-898F-9AB5-69FE-63510201C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39" t="4174" r="-239" b="12799"/>
              <a:stretch/>
            </p:blipFill>
            <p:spPr>
              <a:xfrm>
                <a:off x="1489041" y="2647837"/>
                <a:ext cx="1785525" cy="3208149"/>
              </a:xfrm>
              <a:prstGeom prst="rect">
                <a:avLst/>
              </a:prstGeom>
            </p:spPr>
          </p:pic>
        </p:grpSp>
        <p:pic>
          <p:nvPicPr>
            <p:cNvPr id="44" name="Picture 4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623194B-6867-373C-850B-17F411FC1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96" b="10009"/>
            <a:stretch/>
          </p:blipFill>
          <p:spPr>
            <a:xfrm>
              <a:off x="1523446" y="3682705"/>
              <a:ext cx="1705543" cy="657983"/>
            </a:xfrm>
            <a:prstGeom prst="rect">
              <a:avLst/>
            </a:prstGeom>
          </p:spPr>
        </p:pic>
        <p:sp>
          <p:nvSpPr>
            <p:cNvPr id="19" name="Right Arrow 38">
              <a:extLst>
                <a:ext uri="{FF2B5EF4-FFF2-40B4-BE49-F238E27FC236}">
                  <a16:creationId xmlns:a16="http://schemas.microsoft.com/office/drawing/2014/main" id="{A5A9179A-FFAF-E161-B180-2F5C170A4F64}"/>
                </a:ext>
              </a:extLst>
            </p:cNvPr>
            <p:cNvSpPr/>
            <p:nvPr/>
          </p:nvSpPr>
          <p:spPr bwMode="auto">
            <a:xfrm>
              <a:off x="2977733" y="3784804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40000"/>
                    <a:lumOff val="60000"/>
                  </a:schemeClr>
                </a:gs>
                <a:gs pos="0">
                  <a:srgbClr val="EAFF46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1" name="Right Arrow 38">
              <a:extLst>
                <a:ext uri="{FF2B5EF4-FFF2-40B4-BE49-F238E27FC236}">
                  <a16:creationId xmlns:a16="http://schemas.microsoft.com/office/drawing/2014/main" id="{789D3700-B71B-0BD0-5D83-AA29695056BA}"/>
                </a:ext>
              </a:extLst>
            </p:cNvPr>
            <p:cNvSpPr/>
            <p:nvPr/>
          </p:nvSpPr>
          <p:spPr bwMode="auto">
            <a:xfrm>
              <a:off x="5444404" y="4472628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2" name="Right Arrow 38">
              <a:extLst>
                <a:ext uri="{FF2B5EF4-FFF2-40B4-BE49-F238E27FC236}">
                  <a16:creationId xmlns:a16="http://schemas.microsoft.com/office/drawing/2014/main" id="{844822E9-13A8-6EF7-80EE-224C06D95404}"/>
                </a:ext>
              </a:extLst>
            </p:cNvPr>
            <p:cNvSpPr/>
            <p:nvPr/>
          </p:nvSpPr>
          <p:spPr bwMode="auto">
            <a:xfrm>
              <a:off x="7931230" y="4472628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E8D4963-570B-D7D4-1B4C-1815B379E3B5}"/>
              </a:ext>
            </a:extLst>
          </p:cNvPr>
          <p:cNvSpPr txBox="1"/>
          <p:nvPr/>
        </p:nvSpPr>
        <p:spPr>
          <a:xfrm>
            <a:off x="3246418" y="-1570183"/>
            <a:ext cx="4761509" cy="1491915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algn="l" fontAlgn="base"/>
            <a:r>
              <a:rPr lang="en-US" sz="1100" b="0" i="0" dirty="0">
                <a:effectLst/>
              </a:rPr>
              <a:t>Please use the session survey if you have one of the following session types:</a:t>
            </a:r>
          </a:p>
          <a:p>
            <a:pPr algn="l" fontAlgn="base"/>
            <a:endParaRPr lang="en-US" sz="1100" b="0" i="0" dirty="0">
              <a:effectLst/>
            </a:endParaRPr>
          </a:p>
          <a:p>
            <a:pPr algn="l" fontAlgn="base"/>
            <a:r>
              <a:rPr lang="en-US" sz="1100" b="0" i="0" dirty="0">
                <a:effectLst/>
              </a:rPr>
              <a:t>- Technical Workshops</a:t>
            </a:r>
          </a:p>
          <a:p>
            <a:pPr algn="l" fontAlgn="base"/>
            <a:r>
              <a:rPr lang="en-US" sz="1100" b="0" i="0" dirty="0">
                <a:effectLst/>
              </a:rPr>
              <a:t>- Expo Spotlight Talks</a:t>
            </a:r>
          </a:p>
          <a:p>
            <a:pPr algn="l" fontAlgn="base"/>
            <a:r>
              <a:rPr lang="en-US" sz="1100" b="0" i="0" dirty="0">
                <a:effectLst/>
              </a:rPr>
              <a:t>- Demo Theater Presentations</a:t>
            </a:r>
          </a:p>
          <a:p>
            <a:pPr algn="l" fontAlgn="base"/>
            <a:r>
              <a:rPr lang="en-US" sz="1100" b="0" i="0" dirty="0">
                <a:effectLst/>
              </a:rPr>
              <a:t>- SIGS</a:t>
            </a:r>
          </a:p>
          <a:p>
            <a:pPr algn="l" fontAlgn="base"/>
            <a:r>
              <a:rPr lang="en-US" sz="1100" b="0" i="0" dirty="0">
                <a:effectLst/>
              </a:rPr>
              <a:t>- Pre-conference Seminars</a:t>
            </a:r>
          </a:p>
          <a:p>
            <a:pPr algn="l" fontAlgn="base"/>
            <a:r>
              <a:rPr lang="en-US" sz="1100" b="0" i="0" dirty="0">
                <a:effectLst/>
              </a:rPr>
              <a:t>- User Presentations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204313896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Dark.pptx" id="{05361BA6-34CC-5149-B475-84B2D56F6133}" vid="{F944CF89-F3D3-BA49-95EA-BA43E65884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ca2253-b4b3-493a-b13d-4e35805225a7" xsi:nil="true"/>
    <lcf76f155ced4ddcb4097134ff3c332f xmlns="2f451dda-87f0-44fe-8155-a7a8ce8ced40">
      <Terms xmlns="http://schemas.microsoft.com/office/infopath/2007/PartnerControls"/>
    </lcf76f155ced4ddcb4097134ff3c332f>
  </documentManagement>
</p:properties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049FB6FED00E4DA16BDBD19956ADB8" ma:contentTypeVersion="12" ma:contentTypeDescription="Create a new document." ma:contentTypeScope="" ma:versionID="faf3dd20b63c884ce9b637e9aa0aee5d">
  <xsd:schema xmlns:xsd="http://www.w3.org/2001/XMLSchema" xmlns:xs="http://www.w3.org/2001/XMLSchema" xmlns:p="http://schemas.microsoft.com/office/2006/metadata/properties" xmlns:ns2="2f451dda-87f0-44fe-8155-a7a8ce8ced40" xmlns:ns3="2cca2253-b4b3-493a-b13d-4e35805225a7" targetNamespace="http://schemas.microsoft.com/office/2006/metadata/properties" ma:root="true" ma:fieldsID="4f5a09380d10d6c243117546d93d3ae8" ns2:_="" ns3:_="">
    <xsd:import namespace="2f451dda-87f0-44fe-8155-a7a8ce8ced40"/>
    <xsd:import namespace="2cca2253-b4b3-493a-b13d-4e3580522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51dda-87f0-44fe-8155-a7a8ce8ced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373b550-10be-49fa-a249-6a5a55e59e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a2253-b4b3-493a-b13d-4e3580522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description="" ma:hidden="true" ma:list="{0630da1b-4bb2-4460-a9df-c67296fe0d16}" ma:internalName="TaxCatchAll" ma:showField="CatchAllData" ma:web="2cca2253-b4b3-493a-b13d-4e35805225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2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81E133DB-697E-4C10-B192-8899027B1EC6}">
  <ds:schemaRefs>
    <ds:schemaRef ds:uri="http://purl.org/dc/dcmitype/"/>
    <ds:schemaRef ds:uri="2cca2253-b4b3-493a-b13d-4e35805225a7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2f451dda-87f0-44fe-8155-a7a8ce8ced40"/>
    <ds:schemaRef ds:uri="http://www.w3.org/XML/1998/namespace"/>
    <ds:schemaRef ds:uri="http://purl.org/dc/terms/"/>
  </ds:schemaRefs>
</ds:datastoreItem>
</file>

<file path=customXml/itemProps55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49A207F3-7520-407C-91B6-FD4A2DB181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51dda-87f0-44fe-8155-a7a8ce8ced40"/>
    <ds:schemaRef ds:uri="2cca2253-b4b3-493a-b13d-4e3580522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docMetadata/LabelInfo.xml><?xml version="1.0" encoding="utf-8"?>
<clbl:labelList xmlns:clbl="http://schemas.microsoft.com/office/2020/mipLabelMetadata">
  <clbl:label id="{aee6e3c9-711e-4c7c-bd27-04f2307db20d}" enabled="0" method="" siteId="{aee6e3c9-711e-4c7c-bd27-04f2307db2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1497</TotalTime>
  <Words>517</Words>
  <Application>Microsoft Office PowerPoint</Application>
  <PresentationFormat>Widescreen</PresentationFormat>
  <Paragraphs>122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Lucida Grande</vt:lpstr>
      <vt:lpstr>Segoe UI</vt:lpstr>
      <vt:lpstr>Times New Roman</vt:lpstr>
      <vt:lpstr>Esri_Corporate_Template-Dark</vt:lpstr>
      <vt:lpstr>ArcGIS Experience Builder: Building Your First Widget</vt:lpstr>
      <vt:lpstr>Topics</vt:lpstr>
      <vt:lpstr>React, Components, and Typescript</vt:lpstr>
      <vt:lpstr>React, Components, and Typescript</vt:lpstr>
      <vt:lpstr>JIMU-UI Storybook</vt:lpstr>
      <vt:lpstr>Type and Lifecycle of a Widget</vt:lpstr>
      <vt:lpstr>DEMO</vt:lpstr>
      <vt:lpstr>Deployment Methods</vt:lpstr>
      <vt:lpstr>Please Share Your Feedback in the App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Kieva</dc:creator>
  <cp:lastModifiedBy>Previn Wong</cp:lastModifiedBy>
  <cp:revision>18</cp:revision>
  <cp:lastPrinted>2021-08-10T23:54:02Z</cp:lastPrinted>
  <dcterms:created xsi:type="dcterms:W3CDTF">2023-01-11T22:43:49Z</dcterms:created>
  <dcterms:modified xsi:type="dcterms:W3CDTF">2023-07-10T23:04:35Z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0x01010053049FB6FED00E4DA16BDBD19956ADB8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MediaServiceImageTags">
    <vt:lpwstr/>
  </property>
</Properties>
</file>